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8"/>
  </p:notesMasterIdLst>
  <p:sldIdLst>
    <p:sldId id="257" r:id="rId2"/>
    <p:sldId id="316" r:id="rId3"/>
    <p:sldId id="320" r:id="rId4"/>
    <p:sldId id="334" r:id="rId5"/>
    <p:sldId id="322" r:id="rId6"/>
    <p:sldId id="321" r:id="rId7"/>
    <p:sldId id="323" r:id="rId8"/>
    <p:sldId id="324" r:id="rId9"/>
    <p:sldId id="326" r:id="rId10"/>
    <p:sldId id="325" r:id="rId11"/>
    <p:sldId id="319" r:id="rId12"/>
    <p:sldId id="327" r:id="rId13"/>
    <p:sldId id="335" r:id="rId14"/>
    <p:sldId id="329" r:id="rId15"/>
    <p:sldId id="330" r:id="rId16"/>
    <p:sldId id="336" r:id="rId17"/>
    <p:sldId id="338" r:id="rId18"/>
    <p:sldId id="331" r:id="rId19"/>
    <p:sldId id="339" r:id="rId20"/>
    <p:sldId id="340" r:id="rId21"/>
    <p:sldId id="337" r:id="rId22"/>
    <p:sldId id="341" r:id="rId23"/>
    <p:sldId id="332" r:id="rId24"/>
    <p:sldId id="342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18" r:id="rId35"/>
    <p:sldId id="282" r:id="rId36"/>
    <p:sldId id="312" r:id="rId3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AADD3-2130-4E74-9759-4F304D93661D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C4016-A9B1-4F3C-A630-940ADAFA3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95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C4016-A9B1-4F3C-A630-940ADAFA3960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456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1EB9D6-9636-46EF-9298-A6B6A4987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B4D0E8-20C0-4FD0-8B9E-7CF3D60BE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730D5B1-9CAF-40D9-B59A-6F6D2926B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436-B03C-48DA-946E-44B8960E98AB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EF1A282-DD6E-4B65-8EE1-FCC62E56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98C15C2-833B-4C8C-B548-F9C1C68A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97D0-BB59-4F26-BCF5-2BF2F6F583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802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B38760-5483-4158-A28E-B12993F5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77686FF-5CF6-4103-8B3F-C3F34308D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36419F-562C-4A59-A5D8-70446A8C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436-B03C-48DA-946E-44B8960E98AB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7A7FA1-93C3-4125-A8E1-69ACE55B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1E4212-7B75-49FB-A72E-281C25AEF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97D0-BB59-4F26-BCF5-2BF2F6F583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442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B342146-7DE3-4381-9CE3-C8569EA66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9F2A833-C975-4533-AD34-48C288B1F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8DCCA62-7721-4E36-B129-4239B0553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436-B03C-48DA-946E-44B8960E98AB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5F015C5-2EFD-46BE-8548-45E24E17B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0582BF-DA48-4430-9EC9-72ADF296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97D0-BB59-4F26-BCF5-2BF2F6F583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35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D0EB4C-02BF-4141-A6CC-56590B57B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C2B02A-4B18-4B8D-B321-0D06A299F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9A5EC9-D75D-4285-8EEE-8D35844B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436-B03C-48DA-946E-44B8960E98AB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B8C0ED-3E1B-4B7F-835E-41B6C76C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62DC347-A89E-4757-9225-F365EC76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97D0-BB59-4F26-BCF5-2BF2F6F583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745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5B5488-AABE-4136-A26A-2883A4A5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BF8020-484F-4DC7-B8A5-B40DBD282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FCCF4DF-EBDB-44E3-A3DE-1D4C81B6A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436-B03C-48DA-946E-44B8960E98AB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881CAA-6BD6-4C95-BE99-0917F757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3EA04C-2033-498B-B37E-242E0F34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97D0-BB59-4F26-BCF5-2BF2F6F583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06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34EE70-2496-4006-ACCF-8FE45415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0CDCED-DD35-483C-B440-BC49B0DC3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348AA42-33E2-4A15-8FBB-B2F7F7D34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1F0B2D4-0D00-4B14-A5D5-F81CCEBA2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436-B03C-48DA-946E-44B8960E98AB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0B717DA-F9D0-48FC-9A54-FEC136EC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CFFF8FB-26AB-47DD-92BE-40F56B3B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97D0-BB59-4F26-BCF5-2BF2F6F583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342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7B634F-8E33-4641-8A28-A3CB7450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61469EE-F986-4FC8-9DBC-39BFFACB7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E722C72-B6C4-48FC-95FE-274FFE9AC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24796FC-08BC-48D6-A939-FFD4EA81E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A58FBE5-8FD0-4E34-A516-491DC41F9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5454463-7489-4361-9CBF-BB5797FF5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436-B03C-48DA-946E-44B8960E98AB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3F2EDC5-4A0B-4271-A397-3B6960055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3C9307F-8258-43E0-8FF1-C71B27FB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97D0-BB59-4F26-BCF5-2BF2F6F583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316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B2DB1F-B0E4-4236-8A98-AEE36556C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C449C90-D09D-4EED-8ED7-8F651DA62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436-B03C-48DA-946E-44B8960E98AB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239ECDE-C08D-45BE-854E-FAAAC05D7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F312A20-F37B-421A-8F3D-BD2D8642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97D0-BB59-4F26-BCF5-2BF2F6F583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38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D91FA8C-7B1A-4299-AB85-52EBFF553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436-B03C-48DA-946E-44B8960E98AB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99307EB-79FB-4457-A86A-E3C474BBD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1AD526-3550-4B51-8810-9B509FDD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97D0-BB59-4F26-BCF5-2BF2F6F583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95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7363EB-B055-4BD0-8190-E5FB52834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81363D-87B1-46E0-9057-E957C071B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FF87113-7794-45E6-B457-31D2F4467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829C17F-87CC-4465-9DF4-01E2A533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436-B03C-48DA-946E-44B8960E98AB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96AABC8-58E6-46DA-B49B-B73434D0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3E121E9-2118-4D6D-9E17-0AD65C1D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97D0-BB59-4F26-BCF5-2BF2F6F583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274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717B92-7035-430F-B268-F0B1E07E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2EB7F1C-B369-47CE-A509-C7308503F3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80F4142-9A3F-4AD9-8DF7-0BA2579A7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AA7E7EF-7C90-47F6-AE2B-2AE638F1D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436-B03C-48DA-946E-44B8960E98AB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DB7B726-4C63-4905-9754-0E8ABF268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BECEB56-F9DC-4A78-9080-CA9F1A910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97D0-BB59-4F26-BCF5-2BF2F6F583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794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6880F7C-FA49-4336-A778-059658C94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87B8F7E-A8B5-4952-AEC9-E9258372D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A017785-AB29-412B-A117-204D5D217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98436-B03C-48DA-946E-44B8960E98AB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9E5FE2-7B25-4477-A362-9F0483EB1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EE6417-563E-4608-801F-8A460F984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397D0-BB59-4F26-BCF5-2BF2F6F583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110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tnerstwo.borytucholskie.p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eoserwis.gdos.gov.pl/mapy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ms.ms.gov.pl/krs/wyszukiwaniepodmiotu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tnerstwo.borytucholskie.pl/aktualnosci/ogloszenie-o-naborze-wnioskow-w-ramach-konkursu-12022-inicjatywy-dla-ludzi-mlodych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tnerstwo.borytucholskie.pl/" TargetMode="External"/><Relationship Id="rId2" Type="http://schemas.openxmlformats.org/officeDocument/2006/relationships/hyperlink" Target="mailto:partnerstwo@borytucholskie.p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ojregion.eu/rpo/wp-content/uploads/sites/3/2022/04/Szczegolowy-Opis-Osi-Priorytetowych-RPO-WK-P_2022_03_30.pdf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29B3CFC-4BB6-46C6-A608-80EE151A6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7638"/>
            <a:ext cx="4848301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036D6BD-403C-425A-BA70-87BC1794A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239" y="2477040"/>
            <a:ext cx="7765191" cy="2201271"/>
          </a:xfrm>
        </p:spPr>
        <p:txBody>
          <a:bodyPr>
            <a:noAutofit/>
          </a:bodyPr>
          <a:lstStyle/>
          <a:p>
            <a:pPr algn="ctr"/>
            <a:r>
              <a:rPr lang="pl-PL" sz="2800" b="1" cap="none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Spotkanie informacyjne dot. planowanego konkursu </a:t>
            </a:r>
            <a:br>
              <a:rPr lang="pl-PL" sz="2800" b="1" cap="none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pl-PL" sz="2800" b="1" cap="none" dirty="0">
                <a:solidFill>
                  <a:srgbClr val="FF0000"/>
                </a:solidFill>
                <a:latin typeface="Arial Narrow" panose="020B0606020202030204" pitchFamily="34" charset="0"/>
              </a:rPr>
              <a:t>„Aktywność lokalnej młodzieży – projekty zaspakajające potrzeby dzieci i młodzieży” </a:t>
            </a:r>
            <a:br>
              <a:rPr lang="pl-PL" sz="2800" b="1" cap="none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pl-PL" sz="2800" b="1" cap="none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ze środków </a:t>
            </a:r>
            <a:r>
              <a:rPr lang="pl-PL" sz="28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EFRR (RPOWK-P 2014</a:t>
            </a:r>
            <a:r>
              <a:rPr lang="pl-PL" sz="2800" b="1" cap="none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-2020) </a:t>
            </a:r>
            <a:br>
              <a:rPr lang="pl-PL" sz="2800" b="1" cap="none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pl-PL" sz="2800" b="1" cap="none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w ramach  </a:t>
            </a:r>
            <a:br>
              <a:rPr lang="pl-PL" sz="28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pl-PL" sz="2800" b="1" cap="none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Lokalnej Strategii Rozwoju </a:t>
            </a:r>
            <a:br>
              <a:rPr lang="pl-PL" sz="2800" b="1" cap="none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pl-PL" sz="2800" b="1" cap="none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„</a:t>
            </a:r>
            <a:r>
              <a:rPr lang="pl-PL" sz="2800" b="1" cap="none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Dekel</a:t>
            </a:r>
            <a:r>
              <a:rPr lang="pl-PL" sz="2800" b="1" cap="none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Do Borowiackiej Grapy”</a:t>
            </a:r>
            <a:br>
              <a:rPr lang="pl-PL" sz="2800" cap="none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pl-PL" sz="2800" b="1" cap="none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Partnerstwa </a:t>
            </a:r>
            <a:br>
              <a:rPr lang="pl-PL" sz="2800" b="1" cap="none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pl-PL" sz="2800" b="1" cap="none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„Lokalna Grupa Działania Bory Tucholskie</a:t>
            </a:r>
            <a:r>
              <a:rPr lang="pl-PL" sz="3600" b="1" cap="none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”</a:t>
            </a:r>
            <a:endParaRPr lang="pl-PL" sz="36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EFBFBB2-99E1-4CBA-8D0E-C8E2F9A7EB18}"/>
              </a:ext>
            </a:extLst>
          </p:cNvPr>
          <p:cNvSpPr txBox="1"/>
          <p:nvPr/>
        </p:nvSpPr>
        <p:spPr>
          <a:xfrm>
            <a:off x="7194221" y="5306709"/>
            <a:ext cx="353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Tuchola, 24.05.2022r.</a:t>
            </a:r>
            <a:r>
              <a:rPr lang="pl-PL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E39B311-96B1-4E42-BA8A-6AE79327C24C}"/>
              </a:ext>
            </a:extLst>
          </p:cNvPr>
          <p:cNvSpPr txBox="1"/>
          <p:nvPr/>
        </p:nvSpPr>
        <p:spPr>
          <a:xfrm>
            <a:off x="314632" y="4493645"/>
            <a:ext cx="1156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dirty="0">
                <a:solidFill>
                  <a:srgbClr val="17375E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6DDAD4B-E98D-4C3C-B3FB-434B26CBC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362"/>
            <a:ext cx="12192000" cy="124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F1C1EC-CDFA-477F-9C8D-F14A00FB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292"/>
            <a:ext cx="10515600" cy="1325563"/>
          </a:xfrm>
        </p:spPr>
        <p:txBody>
          <a:bodyPr/>
          <a:lstStyle/>
          <a:p>
            <a:r>
              <a:rPr lang="pl-PL" dirty="0"/>
              <a:t>		</a:t>
            </a:r>
            <a:r>
              <a:rPr lang="pl-PL" b="1" dirty="0"/>
              <a:t>Lokalne kryteria wyboru</a:t>
            </a:r>
            <a:br>
              <a:rPr lang="pl-PL" dirty="0"/>
            </a:br>
            <a:r>
              <a:rPr lang="pl-PL" dirty="0"/>
              <a:t>		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C40E8F-DBCF-4DC3-8BB2-2887E6A1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880" y="1499086"/>
            <a:ext cx="10383520" cy="142683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32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ania</a:t>
            </a:r>
            <a:r>
              <a:rPr lang="pl-PL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 50.000 zł (min. 3 wnioski)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02C00088-55F3-498C-BB05-8C15368A741F}"/>
              </a:ext>
            </a:extLst>
          </p:cNvPr>
          <p:cNvSpPr txBox="1">
            <a:spLocks/>
          </p:cNvSpPr>
          <p:nvPr/>
        </p:nvSpPr>
        <p:spPr>
          <a:xfrm>
            <a:off x="177800" y="51041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u="sng" dirty="0">
                <a:latin typeface="+mn-lt"/>
              </a:rPr>
              <a:t> </a:t>
            </a:r>
            <a:br>
              <a:rPr lang="pl-PL" dirty="0"/>
            </a:br>
            <a:r>
              <a:rPr lang="pl-PL" dirty="0"/>
              <a:t>		</a:t>
            </a:r>
            <a:endParaRPr lang="pl-PL" sz="3200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9048403-F321-4BBB-AA9B-410F6A5AE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145445"/>
              </p:ext>
            </p:extLst>
          </p:nvPr>
        </p:nvGraphicFramePr>
        <p:xfrm>
          <a:off x="1066700" y="149097"/>
          <a:ext cx="10947500" cy="6172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8321">
                  <a:extLst>
                    <a:ext uri="{9D8B030D-6E8A-4147-A177-3AD203B41FA5}">
                      <a16:colId xmlns:a16="http://schemas.microsoft.com/office/drawing/2014/main" val="1240325812"/>
                    </a:ext>
                  </a:extLst>
                </a:gridCol>
                <a:gridCol w="2433379">
                  <a:extLst>
                    <a:ext uri="{9D8B030D-6E8A-4147-A177-3AD203B41FA5}">
                      <a16:colId xmlns:a16="http://schemas.microsoft.com/office/drawing/2014/main" val="901863024"/>
                    </a:ext>
                  </a:extLst>
                </a:gridCol>
                <a:gridCol w="822945">
                  <a:extLst>
                    <a:ext uri="{9D8B030D-6E8A-4147-A177-3AD203B41FA5}">
                      <a16:colId xmlns:a16="http://schemas.microsoft.com/office/drawing/2014/main" val="372439442"/>
                    </a:ext>
                  </a:extLst>
                </a:gridCol>
                <a:gridCol w="4332291">
                  <a:extLst>
                    <a:ext uri="{9D8B030D-6E8A-4147-A177-3AD203B41FA5}">
                      <a16:colId xmlns:a16="http://schemas.microsoft.com/office/drawing/2014/main" val="1064549141"/>
                    </a:ext>
                  </a:extLst>
                </a:gridCol>
                <a:gridCol w="1880564">
                  <a:extLst>
                    <a:ext uri="{9D8B030D-6E8A-4147-A177-3AD203B41FA5}">
                      <a16:colId xmlns:a16="http://schemas.microsoft.com/office/drawing/2014/main" val="2031035570"/>
                    </a:ext>
                  </a:extLst>
                </a:gridCol>
              </a:tblGrid>
              <a:tr h="23361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</a:rPr>
                        <a:t>Nazwa kryterium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457" marR="56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>
                          <a:effectLst/>
                        </a:rPr>
                        <a:t>Szczegółowy opis kryterium</a:t>
                      </a:r>
                      <a:endParaRPr lang="pl-PL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457" marR="5645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>
                          <a:effectLst/>
                        </a:rPr>
                        <a:t>Ocena punktowa</a:t>
                      </a:r>
                      <a:endParaRPr lang="pl-PL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457" marR="56457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>
                          <a:effectLst/>
                        </a:rPr>
                        <a:t>Źródło weryfikacji kryterium</a:t>
                      </a:r>
                      <a:endParaRPr lang="pl-PL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457" marR="56457" marT="0" marB="0" anchor="ctr"/>
                </a:tc>
                <a:extLst>
                  <a:ext uri="{0D108BD9-81ED-4DB2-BD59-A6C34878D82A}">
                    <a16:rowId xmlns:a16="http://schemas.microsoft.com/office/drawing/2014/main" val="3909081391"/>
                  </a:ext>
                </a:extLst>
              </a:tr>
              <a:tr h="483023">
                <a:tc rowSpan="3"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pl-PL" sz="1200" b="1" dirty="0">
                          <a:effectLst/>
                        </a:rPr>
                        <a:t>Analiza potrzeb</a:t>
                      </a:r>
                    </a:p>
                    <a:p>
                      <a:pPr marL="291465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</a:rPr>
                        <a:t> 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457" marR="5645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</a:rPr>
                        <a:t>W trakcie przygotowania projektu przeprowadzono konsultacje społeczne (spotkania, ankiety, grupy </a:t>
                      </a:r>
                      <a:r>
                        <a:rPr lang="pl-PL" sz="1200" b="1" dirty="0" err="1">
                          <a:effectLst/>
                        </a:rPr>
                        <a:t>focusowe</a:t>
                      </a:r>
                      <a:r>
                        <a:rPr lang="pl-PL" sz="1200" b="1" dirty="0">
                          <a:effectLst/>
                        </a:rPr>
                        <a:t>, itp.), dokonano analizy potrzeb ludzi młodych, i sporządzano raport z tej analizy  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457" marR="5645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1975" indent="-540385" algn="ctr">
                        <a:lnSpc>
                          <a:spcPct val="106000"/>
                        </a:lnSpc>
                        <a:spcBef>
                          <a:spcPts val="700"/>
                        </a:spcBef>
                        <a:spcAft>
                          <a:spcPts val="800"/>
                        </a:spcAft>
                      </a:pPr>
                      <a:r>
                        <a:rPr lang="pl-PL" sz="1200" b="1">
                          <a:effectLst/>
                        </a:rPr>
                        <a:t>5 pkt</a:t>
                      </a:r>
                      <a:endParaRPr lang="pl-PL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457" marR="5645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b="1">
                          <a:effectLst/>
                        </a:rPr>
                        <a:t>Wnioskodawca przeprowadził analizę potrzeb ludzi młodych wykorzystując więcej niż 1 formę konsultacji społecznych  oraz sporządził raport z analizy </a:t>
                      </a:r>
                      <a:endParaRPr lang="pl-PL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457" marR="5645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</a:rPr>
                        <a:t>Wniosek z załącznikami/Opis operacji pod kątem lokalnych kryteriów wyboru/</a:t>
                      </a:r>
                      <a:r>
                        <a:rPr lang="pl-PL" sz="1200" b="1" dirty="0">
                          <a:solidFill>
                            <a:srgbClr val="C00000"/>
                          </a:solidFill>
                          <a:effectLst/>
                        </a:rPr>
                        <a:t>raport z analizy potrzeb</a:t>
                      </a:r>
                      <a:endParaRPr lang="pl-PL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457" marR="5645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292096"/>
                  </a:ext>
                </a:extLst>
              </a:tr>
              <a:tr h="35332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61975" indent="-540385" algn="ctr">
                        <a:lnSpc>
                          <a:spcPct val="106000"/>
                        </a:lnSpc>
                        <a:spcBef>
                          <a:spcPts val="700"/>
                        </a:spcBef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</a:rPr>
                        <a:t>3 pkt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457" marR="5645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b="1" dirty="0">
                          <a:effectLst/>
                        </a:rPr>
                        <a:t>Wnioskodawca przeprowadził analizę potrzeb ludzi młodych wykorzystując 1 formę konsultacji społecznych oraz sporządził raport z analizy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457" marR="5645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875640"/>
                  </a:ext>
                </a:extLst>
              </a:tr>
              <a:tr h="35332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61975" indent="-540385" algn="ctr">
                        <a:lnSpc>
                          <a:spcPct val="106000"/>
                        </a:lnSpc>
                        <a:spcBef>
                          <a:spcPts val="700"/>
                        </a:spcBef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</a:rPr>
                        <a:t>0 pkt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457" marR="5645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b="1" dirty="0">
                          <a:effectLst/>
                        </a:rPr>
                        <a:t>Wnioskodawca nie wykorzystał żadnej formy konsultacji społecznych lub  nie przeprowadził analizy potrzeb lub nie sporządził raportu z analizy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457" marR="5645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101978"/>
                  </a:ext>
                </a:extLst>
              </a:tr>
              <a:tr h="2036160">
                <a:tc rowSpan="2"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pl-PL" sz="1200" b="1" dirty="0">
                          <a:effectLst/>
                        </a:rPr>
                        <a:t>Atrakcyjność działań dla ludzi młodych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457" marR="56457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</a:rPr>
                        <a:t>Preferuje się inicjatywy, które w jak największym stopniu odpowiadają na potrzeby młodych ludzi i wpisują się w listę rekomendowanych działań wskazanych w LSR: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</a:rPr>
                        <a:t> - projekty pozwalające młodym ludziom zdrowo i aktywnie spędzać czas wolny: </a:t>
                      </a:r>
                      <a:r>
                        <a:rPr lang="pl-PL" sz="1200" b="1" dirty="0" err="1">
                          <a:effectLst/>
                        </a:rPr>
                        <a:t>skatepark</a:t>
                      </a:r>
                      <a:r>
                        <a:rPr lang="pl-PL" sz="1200" b="1" dirty="0">
                          <a:effectLst/>
                        </a:rPr>
                        <a:t>, </a:t>
                      </a:r>
                      <a:r>
                        <a:rPr lang="pl-PL" sz="1200" b="1" dirty="0" err="1">
                          <a:effectLst/>
                        </a:rPr>
                        <a:t>pumptrack</a:t>
                      </a:r>
                      <a:r>
                        <a:rPr lang="pl-PL" sz="1200" b="1" dirty="0">
                          <a:effectLst/>
                        </a:rPr>
                        <a:t>, wiata ogniskowa, </a:t>
                      </a:r>
                      <a:r>
                        <a:rPr lang="pl-PL" sz="1200" b="1" dirty="0" err="1">
                          <a:effectLst/>
                        </a:rPr>
                        <a:t>bezasekuracyjny</a:t>
                      </a:r>
                      <a:r>
                        <a:rPr lang="pl-PL" sz="1200" b="1" dirty="0">
                          <a:effectLst/>
                        </a:rPr>
                        <a:t> park linowy, siłownia plenerowa, ścianka wspinaczkowa, urządzenia do </a:t>
                      </a:r>
                      <a:r>
                        <a:rPr lang="pl-PL" sz="1200" b="1" dirty="0" err="1">
                          <a:effectLst/>
                        </a:rPr>
                        <a:t>street</a:t>
                      </a:r>
                      <a:r>
                        <a:rPr lang="pl-PL" sz="1200" b="1" dirty="0">
                          <a:effectLst/>
                        </a:rPr>
                        <a:t> </a:t>
                      </a:r>
                      <a:r>
                        <a:rPr lang="pl-PL" sz="1200" b="1" dirty="0" err="1">
                          <a:effectLst/>
                        </a:rPr>
                        <a:t>workout’u</a:t>
                      </a:r>
                      <a:r>
                        <a:rPr lang="pl-PL" sz="1200" b="1" dirty="0">
                          <a:effectLst/>
                        </a:rPr>
                        <a:t>;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</a:rPr>
                        <a:t>- projekty pozwalające młodym ludziom rozwijać pasje i zainteresowania: zakup wyposażenia dla kółek zainteresowań związanych z nowymi technologiami (np. drukarki 3D, robotyka), utworzenie studia nagrań.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457" marR="56457" marT="0" marB="0" anchor="ctr"/>
                </a:tc>
                <a:tc>
                  <a:txBody>
                    <a:bodyPr/>
                    <a:lstStyle/>
                    <a:p>
                      <a:pPr marL="561340" indent="-561340"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</a:rPr>
                        <a:t>1 pkt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457" marR="564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</a:rPr>
                        <a:t>Zaplanowane działanie wpisuje się w listę rekomendowanych działań wskazanych w LSR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457" marR="56457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</a:rPr>
                        <a:t>Wniosek z załącznikami/Opis operacji pod kątem lokalnych kryteriów wyboru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457" marR="56457" marT="0" marB="0" anchor="ctr"/>
                </a:tc>
                <a:extLst>
                  <a:ext uri="{0D108BD9-81ED-4DB2-BD59-A6C34878D82A}">
                    <a16:rowId xmlns:a16="http://schemas.microsoft.com/office/drawing/2014/main" val="4091031384"/>
                  </a:ext>
                </a:extLst>
              </a:tr>
              <a:tr h="20361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61340" marR="0" lvl="0" indent="-56134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</a:t>
                      </a: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57" marR="564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Zaplanowane działanie nie wpisuje się w listę rekomendowanych działań wskazanych w LSR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457" marR="56457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457" marR="56457" marT="0" marB="0" anchor="ctr"/>
                </a:tc>
                <a:extLst>
                  <a:ext uri="{0D108BD9-81ED-4DB2-BD59-A6C34878D82A}">
                    <a16:rowId xmlns:a16="http://schemas.microsoft.com/office/drawing/2014/main" val="2544327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698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6FFA1B-991F-4561-A42D-D53602004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49BAA977-2922-4DCE-BF3A-90B0D3827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308201"/>
              </p:ext>
            </p:extLst>
          </p:nvPr>
        </p:nvGraphicFramePr>
        <p:xfrm>
          <a:off x="548640" y="966376"/>
          <a:ext cx="10896600" cy="4925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3270">
                  <a:extLst>
                    <a:ext uri="{9D8B030D-6E8A-4147-A177-3AD203B41FA5}">
                      <a16:colId xmlns:a16="http://schemas.microsoft.com/office/drawing/2014/main" val="3095934941"/>
                    </a:ext>
                  </a:extLst>
                </a:gridCol>
                <a:gridCol w="3164771">
                  <a:extLst>
                    <a:ext uri="{9D8B030D-6E8A-4147-A177-3AD203B41FA5}">
                      <a16:colId xmlns:a16="http://schemas.microsoft.com/office/drawing/2014/main" val="239458574"/>
                    </a:ext>
                  </a:extLst>
                </a:gridCol>
                <a:gridCol w="1210988">
                  <a:extLst>
                    <a:ext uri="{9D8B030D-6E8A-4147-A177-3AD203B41FA5}">
                      <a16:colId xmlns:a16="http://schemas.microsoft.com/office/drawing/2014/main" val="1313449602"/>
                    </a:ext>
                  </a:extLst>
                </a:gridCol>
                <a:gridCol w="3054006">
                  <a:extLst>
                    <a:ext uri="{9D8B030D-6E8A-4147-A177-3AD203B41FA5}">
                      <a16:colId xmlns:a16="http://schemas.microsoft.com/office/drawing/2014/main" val="547179028"/>
                    </a:ext>
                  </a:extLst>
                </a:gridCol>
                <a:gridCol w="2063565">
                  <a:extLst>
                    <a:ext uri="{9D8B030D-6E8A-4147-A177-3AD203B41FA5}">
                      <a16:colId xmlns:a16="http://schemas.microsoft.com/office/drawing/2014/main" val="921054320"/>
                    </a:ext>
                  </a:extLst>
                </a:gridCol>
              </a:tblGrid>
              <a:tr h="39852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effectLst/>
                        </a:rPr>
                        <a:t>Nazwa kryterium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44" marR="54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>
                          <a:effectLst/>
                        </a:rPr>
                        <a:t>Szczegółowy opis kryterium</a:t>
                      </a:r>
                      <a:endParaRPr lang="pl-PL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44" marR="5414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>
                          <a:effectLst/>
                        </a:rPr>
                        <a:t>Ocena punktowa</a:t>
                      </a:r>
                      <a:endParaRPr lang="pl-PL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44" marR="54144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effectLst/>
                        </a:rPr>
                        <a:t>Źródło weryfikacji kryterium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44" marR="54144" marT="0" marB="0" anchor="ctr"/>
                </a:tc>
                <a:extLst>
                  <a:ext uri="{0D108BD9-81ED-4DB2-BD59-A6C34878D82A}">
                    <a16:rowId xmlns:a16="http://schemas.microsoft.com/office/drawing/2014/main" val="3099257452"/>
                  </a:ext>
                </a:extLst>
              </a:tr>
              <a:tr h="602083">
                <a:tc rowSpan="2"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pl-PL" sz="1400" b="1" dirty="0">
                          <a:effectLst/>
                        </a:rPr>
                        <a:t>Siedziba Wnioskodawcy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44" marR="5414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b="1" dirty="0">
                          <a:effectLst/>
                        </a:rPr>
                        <a:t>Preferuje się Wnioskodawców, których siedziba/oddział mieści się ma obszarze objętym LSR lub na obszarze LSR zgłoszono dodatkowe miejsce prowadzenia działalności gospodarczej co najmniej na 12 miesięcy przed dniem złożenia wniosku.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44" marR="5414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l-PL" sz="1400" b="1">
                          <a:effectLst/>
                        </a:rPr>
                        <a:t>5  pkt</a:t>
                      </a:r>
                      <a:endParaRPr lang="pl-PL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44" marR="5414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>
                          <a:effectLst/>
                        </a:rPr>
                        <a:t>Siedziba  wnioskodawcy mieści się na obszarze LSR co najmniej na 12 miesięcy przed dniem złożenia wniosku.</a:t>
                      </a:r>
                      <a:endParaRPr lang="pl-PL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44" marR="5414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>
                          <a:effectLst/>
                        </a:rPr>
                        <a:t>Weryfikacja przez LGD na podstawie ogólnodostępnych baz danych lub wypis z właściwego rejestru.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>
                          <a:effectLst/>
                        </a:rPr>
                        <a:t>Dokumentu potwierdzającego spełnienie kryterium nie muszą dostarczać JST (powiat. gmina).</a:t>
                      </a:r>
                      <a:endParaRPr lang="pl-PL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44" marR="5414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784183"/>
                  </a:ext>
                </a:extLst>
              </a:tr>
              <a:tr h="153161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"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effectLst/>
                        </a:rPr>
                        <a:t>0 pkt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44" marR="5414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effectLst/>
                        </a:rPr>
                        <a:t>Siedziba wnioskodawcy się na obszarze LSR krócej niż 12 miesięcy przed dniem złożenia wniosku  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44" marR="5414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133243"/>
                  </a:ext>
                </a:extLst>
              </a:tr>
              <a:tr h="210046">
                <a:tc rowSpan="6">
                  <a:txBody>
                    <a:bodyPr/>
                    <a:lstStyle/>
                    <a:p>
                      <a:pPr marL="273685" indent="-16256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effectLst/>
                        </a:rPr>
                        <a:t>Innowacyjność 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44" marR="54144" marT="0" marB="0" anchor="ctr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b="1">
                          <a:effectLst/>
                        </a:rPr>
                        <a:t>Preferuje się operacje przewidujące zastosowanie nowych rozwiązań w dziedzinie produktu, technologii, technik organizacji lub urządzeń i sprzętu nie stosowanych do tej pory na tym obszarze. Wysoko punktowane będą operacje, których innowacyjność projektu będzie dotyczyła jak największego obszaru.</a:t>
                      </a:r>
                      <a:endParaRPr lang="pl-PL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44" marR="54144" marT="0" marB="0" anchor="ctr"/>
                </a:tc>
                <a:tc gridSpan="2">
                  <a:txBody>
                    <a:bodyPr/>
                    <a:lstStyle/>
                    <a:p>
                      <a:pPr marL="3810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>
                          <a:effectLst/>
                        </a:rPr>
                        <a:t>Operacja jest innowacyjna na poziomie:</a:t>
                      </a:r>
                      <a:endParaRPr lang="pl-PL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44" marR="54144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>
                          <a:effectLst/>
                        </a:rPr>
                        <a:t>Wniosek z załącznikami/Opis operacji pod kątem lokalnych kryteriów wyboru</a:t>
                      </a:r>
                      <a:endParaRPr lang="pl-PL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44" marR="54144" marT="0" marB="0" anchor="ctr"/>
                </a:tc>
                <a:extLst>
                  <a:ext uri="{0D108BD9-81ED-4DB2-BD59-A6C34878D82A}">
                    <a16:rowId xmlns:a16="http://schemas.microsoft.com/office/drawing/2014/main" val="4275446615"/>
                  </a:ext>
                </a:extLst>
              </a:tr>
              <a:tr h="2087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effectLst/>
                        </a:rPr>
                        <a:t>3 pkt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44" marR="54144" marT="0" marB="0"/>
                </a:tc>
                <a:tc>
                  <a:txBody>
                    <a:bodyPr/>
                    <a:lstStyle/>
                    <a:p>
                      <a:pPr marL="3810" indent="17145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>
                          <a:effectLst/>
                        </a:rPr>
                        <a:t>obszaru LSR</a:t>
                      </a:r>
                      <a:endParaRPr lang="pl-PL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44" marR="54144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001329"/>
                  </a:ext>
                </a:extLst>
              </a:tr>
              <a:tr h="2087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effectLst/>
                        </a:rPr>
                        <a:t>2 pkt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44" marR="54144" marT="0" marB="0"/>
                </a:tc>
                <a:tc>
                  <a:txBody>
                    <a:bodyPr/>
                    <a:lstStyle/>
                    <a:p>
                      <a:pPr marL="3810" indent="17145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>
                          <a:effectLst/>
                        </a:rPr>
                        <a:t>gminy</a:t>
                      </a:r>
                      <a:endParaRPr lang="pl-PL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44" marR="54144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85324"/>
                  </a:ext>
                </a:extLst>
              </a:tr>
              <a:tr h="2087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effectLst/>
                        </a:rPr>
                        <a:t>1 pkt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44" marR="54144" marT="0" marB="0"/>
                </a:tc>
                <a:tc>
                  <a:txBody>
                    <a:bodyPr/>
                    <a:lstStyle/>
                    <a:p>
                      <a:pPr marL="3810" indent="17145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effectLst/>
                        </a:rPr>
                        <a:t>Wnioskodawcy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44" marR="54144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585493"/>
                  </a:ext>
                </a:extLst>
              </a:tr>
              <a:tr h="2087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>
                          <a:effectLst/>
                        </a:rPr>
                        <a:t>0 pkt</a:t>
                      </a:r>
                      <a:endParaRPr lang="pl-PL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44" marR="54144" marT="0" marB="0"/>
                </a:tc>
                <a:tc>
                  <a:txBody>
                    <a:bodyPr/>
                    <a:lstStyle/>
                    <a:p>
                      <a:pPr marL="3810" indent="17145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>
                          <a:effectLst/>
                        </a:rPr>
                        <a:t>nie dotyczy</a:t>
                      </a:r>
                      <a:endParaRPr lang="pl-PL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44" marR="54144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93651"/>
                  </a:ext>
                </a:extLst>
              </a:tr>
              <a:tr h="10455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"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b="1" dirty="0">
                          <a:effectLst/>
                        </a:rPr>
                        <a:t>Punkty przyznawane są tylko za spełnienie jednego z kryteriów (najwyżej punktowanego). Kryterium jest subiektywną oceną Członka Rady Decyzyjnej.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44" marR="54144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215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748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6DD03E-B619-40CD-85B5-DEEB7DDC9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2EC29F3-9962-4D8C-8C62-A57869550C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266476"/>
              </p:ext>
            </p:extLst>
          </p:nvPr>
        </p:nvGraphicFramePr>
        <p:xfrm>
          <a:off x="736600" y="498281"/>
          <a:ext cx="10515599" cy="5539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4205">
                  <a:extLst>
                    <a:ext uri="{9D8B030D-6E8A-4147-A177-3AD203B41FA5}">
                      <a16:colId xmlns:a16="http://schemas.microsoft.com/office/drawing/2014/main" val="346992218"/>
                    </a:ext>
                  </a:extLst>
                </a:gridCol>
                <a:gridCol w="1922395">
                  <a:extLst>
                    <a:ext uri="{9D8B030D-6E8A-4147-A177-3AD203B41FA5}">
                      <a16:colId xmlns:a16="http://schemas.microsoft.com/office/drawing/2014/main" val="1682459219"/>
                    </a:ext>
                  </a:extLst>
                </a:gridCol>
                <a:gridCol w="2300365">
                  <a:extLst>
                    <a:ext uri="{9D8B030D-6E8A-4147-A177-3AD203B41FA5}">
                      <a16:colId xmlns:a16="http://schemas.microsoft.com/office/drawing/2014/main" val="4063632621"/>
                    </a:ext>
                  </a:extLst>
                </a:gridCol>
                <a:gridCol w="2947222">
                  <a:extLst>
                    <a:ext uri="{9D8B030D-6E8A-4147-A177-3AD203B41FA5}">
                      <a16:colId xmlns:a16="http://schemas.microsoft.com/office/drawing/2014/main" val="2432087814"/>
                    </a:ext>
                  </a:extLst>
                </a:gridCol>
                <a:gridCol w="1991412">
                  <a:extLst>
                    <a:ext uri="{9D8B030D-6E8A-4147-A177-3AD203B41FA5}">
                      <a16:colId xmlns:a16="http://schemas.microsoft.com/office/drawing/2014/main" val="2247163235"/>
                    </a:ext>
                  </a:extLst>
                </a:gridCol>
              </a:tblGrid>
              <a:tr h="25111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effectLst/>
                        </a:rPr>
                        <a:t>Nazwa kryterium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686" marR="606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>
                          <a:effectLst/>
                        </a:rPr>
                        <a:t>Szczegółowy opis kryterium</a:t>
                      </a:r>
                      <a:endParaRPr lang="pl-PL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686" marR="6068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>
                          <a:effectLst/>
                        </a:rPr>
                        <a:t>Ocena punktowa</a:t>
                      </a:r>
                      <a:endParaRPr lang="pl-PL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686" marR="60686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>
                          <a:effectLst/>
                        </a:rPr>
                        <a:t>Źródło weryfikacji kryterium</a:t>
                      </a:r>
                      <a:endParaRPr lang="pl-PL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686" marR="60686" marT="0" marB="0" anchor="ctr"/>
                </a:tc>
                <a:extLst>
                  <a:ext uri="{0D108BD9-81ED-4DB2-BD59-A6C34878D82A}">
                    <a16:rowId xmlns:a16="http://schemas.microsoft.com/office/drawing/2014/main" val="2905995266"/>
                  </a:ext>
                </a:extLst>
              </a:tr>
              <a:tr h="508474">
                <a:tc rowSpan="3">
                  <a:txBody>
                    <a:bodyPr/>
                    <a:lstStyle/>
                    <a:p>
                      <a:pPr marL="273685" indent="-16256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effectLst/>
                        </a:rPr>
                        <a:t>Doradztwo biura LGD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686" marR="6068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effectLst/>
                        </a:rPr>
                        <a:t>Preferuje wnioskodawców korzystających z doradztwa Biura LGD w zakresie przygotowania wniosku o dofinansowanie 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686" marR="6068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1975" indent="-561975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effectLst/>
                        </a:rPr>
                        <a:t>2  pkt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686" marR="6068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>
                          <a:effectLst/>
                        </a:rPr>
                        <a:t>Wnioskodawca korzystał z doradztwa biura LGD w zakresie sporządzania wniosku o dofinansowanie po opublikowaniu ogłoszenia konkursu, w ramach którego składany będzie wniosek </a:t>
                      </a:r>
                      <a:endParaRPr lang="pl-PL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686" marR="6068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>
                          <a:effectLst/>
                        </a:rPr>
                        <a:t>Dokumentacja LGD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>
                          <a:effectLst/>
                        </a:rPr>
                        <a:t>(karta udzielonego doradztwa)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>
                          <a:effectLst/>
                        </a:rPr>
                        <a:t>Z doradztwa korzystał Wnioskodawca osobiście lub jego pełnomocnik (pełnomocnictwo notarialne) lub osoba do kontaktu wskazana we wniosku lub osoba posiadająca pisemne upoważnienie od Wnioskodawcy</a:t>
                      </a:r>
                      <a:endParaRPr lang="pl-PL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686" marR="6068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028273"/>
                  </a:ext>
                </a:extLst>
              </a:tr>
              <a:tr h="6321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i="1" dirty="0">
                          <a:effectLst/>
                        </a:rPr>
                        <a:t>Kryterium uważa się za spełnione gdy Wnioskodawca korzystał z bezpośredniego doradztwa pracowników biura LGD lub eksperta działającego na zlecenie LGD (wymagany kontakt osobisty, przy czym nie zalicza się do punktacji doradztwa w przedostatnim i ostatnim dniu naboru) </a:t>
                      </a:r>
                      <a:endParaRPr lang="pl-PL" sz="14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686" marR="6068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86558"/>
                  </a:ext>
                </a:extLst>
              </a:tr>
              <a:tr h="50847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effectLst/>
                        </a:rPr>
                        <a:t>0 pkt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686" marR="6068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effectLst/>
                        </a:rPr>
                        <a:t>Wnioskodawca nie  korzystał  z doradztwa biura LGD na etapie sporządzania wniosku o dofinansowanie po opublikowaniu ogłoszenia konkursu, w ramach którego składany będzie wniosek.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686" marR="6068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873725"/>
                  </a:ext>
                </a:extLst>
              </a:tr>
              <a:tr h="728236">
                <a:tc>
                  <a:txBody>
                    <a:bodyPr/>
                    <a:lstStyle/>
                    <a:p>
                      <a:pPr marL="273685" indent="-16256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effectLst/>
                        </a:rPr>
                        <a:t>Logotyp LGD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686" marR="60686" marT="0" marB="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-20465415" algn="l"/>
                          <a:tab pos="-20015200" algn="l"/>
                          <a:tab pos="-19565620" algn="l"/>
                          <a:tab pos="-19115405" algn="l"/>
                          <a:tab pos="-18665190" algn="l"/>
                          <a:tab pos="-18215610" algn="l"/>
                          <a:tab pos="-17765395" algn="l"/>
                          <a:tab pos="-17315180" algn="l"/>
                          <a:tab pos="-16865600" algn="l"/>
                          <a:tab pos="-16415385" algn="l"/>
                          <a:tab pos="-15965170" algn="l"/>
                          <a:tab pos="-15515590" algn="l"/>
                          <a:tab pos="-15065375" algn="l"/>
                          <a:tab pos="-14615160" algn="l"/>
                          <a:tab pos="-14165580" algn="l"/>
                          <a:tab pos="-13715365" algn="l"/>
                          <a:tab pos="-13265150" algn="l"/>
                          <a:tab pos="-12815570" algn="l"/>
                          <a:tab pos="450215" algn="l"/>
                          <a:tab pos="899795" algn="l"/>
                          <a:tab pos="1350010" algn="l"/>
                          <a:tab pos="2249805" algn="l"/>
                          <a:tab pos="2700020" algn="l"/>
                          <a:tab pos="3150235" algn="l"/>
                          <a:tab pos="3599815" algn="l"/>
                          <a:tab pos="4050030" algn="l"/>
                          <a:tab pos="4500245" algn="l"/>
                          <a:tab pos="4949825" algn="l"/>
                          <a:tab pos="5400040" algn="l"/>
                          <a:tab pos="5850255" algn="l"/>
                          <a:tab pos="6299835" algn="l"/>
                          <a:tab pos="6750050" algn="l"/>
                        </a:tabLst>
                      </a:pPr>
                      <a:r>
                        <a:rPr lang="pl-PL" sz="1400" b="1">
                          <a:effectLst/>
                        </a:rPr>
                        <a:t>Preferuje się Wnioskodawców, którzy zadeklarowali zastosowanie przyjętych przez Partnerstwo LGD BT „Zasad wizualizacji”</a:t>
                      </a:r>
                      <a:endParaRPr lang="pl-PL" sz="1400" b="1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ヒラギノ角ゴ Pro W3"/>
                        <a:cs typeface="Calibri" panose="020F0502020204030204" pitchFamily="34" charset="0"/>
                      </a:endParaRPr>
                    </a:p>
                  </a:txBody>
                  <a:tcPr marL="60686" marR="606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>
                          <a:effectLst/>
                        </a:rPr>
                        <a:t>4  pkt</a:t>
                      </a:r>
                      <a:endParaRPr lang="pl-PL" sz="1400" b="1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ヒラギノ角ゴ Pro W3"/>
                        <a:cs typeface="Calibri" panose="020F0502020204030204" pitchFamily="34" charset="0"/>
                      </a:endParaRPr>
                    </a:p>
                  </a:txBody>
                  <a:tcPr marL="60686" marR="60686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400" b="1" dirty="0">
                          <a:effectLst/>
                        </a:rPr>
                        <a:t>kryterium spełnione w stopniu wysokim</a:t>
                      </a:r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ヒラギノ角ゴ Pro W3"/>
                        <a:cs typeface="Calibri" panose="020F0502020204030204" pitchFamily="34" charset="0"/>
                      </a:endParaRPr>
                    </a:p>
                  </a:txBody>
                  <a:tcPr marL="60686" marR="606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effectLst/>
                        </a:rPr>
                        <a:t>Wniosek z załącznikami/Opis operacji pod kątem lokalnych kryteriów wyboru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686" marR="60686" marT="0" marB="0" anchor="ctr"/>
                </a:tc>
                <a:extLst>
                  <a:ext uri="{0D108BD9-81ED-4DB2-BD59-A6C34878D82A}">
                    <a16:rowId xmlns:a16="http://schemas.microsoft.com/office/drawing/2014/main" val="2241378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485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6DD03E-B619-40CD-85B5-DEEB7DDC9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2EC29F3-9962-4D8C-8C62-A57869550C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651645"/>
              </p:ext>
            </p:extLst>
          </p:nvPr>
        </p:nvGraphicFramePr>
        <p:xfrm>
          <a:off x="736600" y="498281"/>
          <a:ext cx="10979149" cy="5285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3901">
                  <a:extLst>
                    <a:ext uri="{9D8B030D-6E8A-4147-A177-3AD203B41FA5}">
                      <a16:colId xmlns:a16="http://schemas.microsoft.com/office/drawing/2014/main" val="346992218"/>
                    </a:ext>
                  </a:extLst>
                </a:gridCol>
                <a:gridCol w="2007138">
                  <a:extLst>
                    <a:ext uri="{9D8B030D-6E8A-4147-A177-3AD203B41FA5}">
                      <a16:colId xmlns:a16="http://schemas.microsoft.com/office/drawing/2014/main" val="1682459219"/>
                    </a:ext>
                  </a:extLst>
                </a:gridCol>
                <a:gridCol w="2401770">
                  <a:extLst>
                    <a:ext uri="{9D8B030D-6E8A-4147-A177-3AD203B41FA5}">
                      <a16:colId xmlns:a16="http://schemas.microsoft.com/office/drawing/2014/main" val="4063632621"/>
                    </a:ext>
                  </a:extLst>
                </a:gridCol>
                <a:gridCol w="3077142">
                  <a:extLst>
                    <a:ext uri="{9D8B030D-6E8A-4147-A177-3AD203B41FA5}">
                      <a16:colId xmlns:a16="http://schemas.microsoft.com/office/drawing/2014/main" val="2432087814"/>
                    </a:ext>
                  </a:extLst>
                </a:gridCol>
                <a:gridCol w="2079198">
                  <a:extLst>
                    <a:ext uri="{9D8B030D-6E8A-4147-A177-3AD203B41FA5}">
                      <a16:colId xmlns:a16="http://schemas.microsoft.com/office/drawing/2014/main" val="2247163235"/>
                    </a:ext>
                  </a:extLst>
                </a:gridCol>
              </a:tblGrid>
              <a:tr h="80445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effectLst/>
                        </a:rPr>
                        <a:t>Nazwa kryterium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686" marR="606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>
                          <a:effectLst/>
                        </a:rPr>
                        <a:t>Szczegółowy opis kryterium</a:t>
                      </a:r>
                      <a:endParaRPr lang="pl-PL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686" marR="6068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>
                          <a:effectLst/>
                        </a:rPr>
                        <a:t>Ocena punktowa</a:t>
                      </a:r>
                      <a:endParaRPr lang="pl-PL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686" marR="60686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>
                          <a:effectLst/>
                        </a:rPr>
                        <a:t>Źródło weryfikacji kryterium</a:t>
                      </a:r>
                      <a:endParaRPr lang="pl-PL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686" marR="60686" marT="0" marB="0" anchor="ctr"/>
                </a:tc>
                <a:extLst>
                  <a:ext uri="{0D108BD9-81ED-4DB2-BD59-A6C34878D82A}">
                    <a16:rowId xmlns:a16="http://schemas.microsoft.com/office/drawing/2014/main" val="2905995266"/>
                  </a:ext>
                </a:extLst>
              </a:tr>
              <a:tr h="574392">
                <a:tc rowSpan="5">
                  <a:txBody>
                    <a:bodyPr/>
                    <a:lstStyle/>
                    <a:p>
                      <a:pPr marL="273685" marR="0" lvl="0" indent="-16256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effectLst/>
                          <a:latin typeface="+mn-lt"/>
                        </a:rPr>
                        <a:t>Logotyp LGD</a:t>
                      </a:r>
                      <a:endParaRPr lang="pl-PL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273685" indent="-16256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686" marR="60686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effectLst/>
                          <a:latin typeface="+mn-lt"/>
                        </a:rPr>
                        <a:t>Preferuje się Wnioskodawców, którzy zadeklarowali zastosowanie przyjętych przez Partnerstwo LGD BT „Zasad wizualizacji”</a:t>
                      </a:r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686" marR="60686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/>
                        </a:rPr>
                        <a:t>4  pkt</a:t>
                      </a:r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ヒラギノ角ゴ Pro W3"/>
                        <a:cs typeface="Calibri" panose="020F0502020204030204" pitchFamily="34" charset="0"/>
                      </a:endParaRPr>
                    </a:p>
                  </a:txBody>
                  <a:tcPr marL="60686" marR="60686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1" dirty="0">
                          <a:effectLst/>
                        </a:rPr>
                        <a:t>kryterium spełnione w stopniu wysokim</a:t>
                      </a:r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ヒラギノ角ゴ Pro W3"/>
                        <a:cs typeface="Calibri" panose="020F0502020204030204" pitchFamily="34" charset="0"/>
                      </a:endParaRPr>
                    </a:p>
                  </a:txBody>
                  <a:tcPr marL="60686" marR="60686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effectLst/>
                        </a:rPr>
                        <a:t>Wniosek z załącznikami/Opis operacji pod kątem lokalnych kryteriów wyboru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686" marR="60686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028273"/>
                  </a:ext>
                </a:extLst>
              </a:tr>
              <a:tr h="7556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i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Kryterium uważa się za spełnione gdy Wnioskodawca zaplanował i opisał zasady promocji logotypu LGD zgodne z „Zasadami wizualizacji” przyjętymi przez Partnerstwo LGD BT</a:t>
                      </a:r>
                    </a:p>
                  </a:txBody>
                  <a:tcPr marL="60686" marR="60686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86558"/>
                  </a:ext>
                </a:extLst>
              </a:tr>
              <a:tr h="74055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Calibri" panose="020F0502020204030204" pitchFamily="34" charset="0"/>
                        </a:rPr>
                        <a:t>2  pkt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Calibri" panose="020F0502020204030204" pitchFamily="34" charset="0"/>
                        </a:rPr>
                        <a:t>kryterium spełnione w stopniu umiarkowanym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873725"/>
                  </a:ext>
                </a:extLst>
              </a:tr>
              <a:tr h="723060">
                <a:tc vMerge="1">
                  <a:txBody>
                    <a:bodyPr/>
                    <a:lstStyle/>
                    <a:p>
                      <a:pPr marL="273685" indent="-16256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686" marR="60686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tabLst>
                          <a:tab pos="-20465415" algn="l"/>
                          <a:tab pos="-20015200" algn="l"/>
                          <a:tab pos="-19565620" algn="l"/>
                          <a:tab pos="-19115405" algn="l"/>
                          <a:tab pos="-18665190" algn="l"/>
                          <a:tab pos="-18215610" algn="l"/>
                          <a:tab pos="-17765395" algn="l"/>
                          <a:tab pos="-17315180" algn="l"/>
                          <a:tab pos="-16865600" algn="l"/>
                          <a:tab pos="-16415385" algn="l"/>
                          <a:tab pos="-15965170" algn="l"/>
                          <a:tab pos="-15515590" algn="l"/>
                          <a:tab pos="-15065375" algn="l"/>
                          <a:tab pos="-14615160" algn="l"/>
                          <a:tab pos="-14165580" algn="l"/>
                          <a:tab pos="-13715365" algn="l"/>
                          <a:tab pos="-13265150" algn="l"/>
                          <a:tab pos="-12815570" algn="l"/>
                          <a:tab pos="450215" algn="l"/>
                          <a:tab pos="899795" algn="l"/>
                          <a:tab pos="1350010" algn="l"/>
                          <a:tab pos="2249805" algn="l"/>
                          <a:tab pos="2700020" algn="l"/>
                          <a:tab pos="3150235" algn="l"/>
                          <a:tab pos="3599815" algn="l"/>
                          <a:tab pos="4050030" algn="l"/>
                          <a:tab pos="4500245" algn="l"/>
                          <a:tab pos="4949825" algn="l"/>
                          <a:tab pos="5400040" algn="l"/>
                          <a:tab pos="5850255" algn="l"/>
                          <a:tab pos="6299835" algn="l"/>
                          <a:tab pos="6750050" algn="l"/>
                        </a:tabLst>
                      </a:pPr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/>
                        <a:cs typeface="Calibri" panose="020F0502020204030204" pitchFamily="34" charset="0"/>
                      </a:endParaRPr>
                    </a:p>
                  </a:txBody>
                  <a:tcPr marL="60686" marR="60686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Calibri" panose="020F0502020204030204" pitchFamily="34" charset="0"/>
                        </a:rPr>
                        <a:t>Kryterium uważa się za spełnione gdy Wnioskodawca zadeklarował we wniosku stosowanie „Zasad wizualizacji” przyjętych przez Partnerstwo LGD BT</a:t>
                      </a:r>
                    </a:p>
                  </a:txBody>
                  <a:tcPr marL="60686" marR="60686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ヒラギノ角ゴ Pro W3"/>
                        <a:cs typeface="Calibri" panose="020F0502020204030204" pitchFamily="34" charset="0"/>
                      </a:endParaRPr>
                    </a:p>
                  </a:txBody>
                  <a:tcPr marL="60686" marR="60686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686" marR="60686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378070"/>
                  </a:ext>
                </a:extLst>
              </a:tr>
              <a:tr h="1687140">
                <a:tc vMerge="1">
                  <a:txBody>
                    <a:bodyPr/>
                    <a:lstStyle/>
                    <a:p>
                      <a:pPr marL="273685" indent="-16256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686" marR="60686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tabLst>
                          <a:tab pos="-20465415" algn="l"/>
                          <a:tab pos="-20015200" algn="l"/>
                          <a:tab pos="-19565620" algn="l"/>
                          <a:tab pos="-19115405" algn="l"/>
                          <a:tab pos="-18665190" algn="l"/>
                          <a:tab pos="-18215610" algn="l"/>
                          <a:tab pos="-17765395" algn="l"/>
                          <a:tab pos="-17315180" algn="l"/>
                          <a:tab pos="-16865600" algn="l"/>
                          <a:tab pos="-16415385" algn="l"/>
                          <a:tab pos="-15965170" algn="l"/>
                          <a:tab pos="-15515590" algn="l"/>
                          <a:tab pos="-15065375" algn="l"/>
                          <a:tab pos="-14615160" algn="l"/>
                          <a:tab pos="-14165580" algn="l"/>
                          <a:tab pos="-13715365" algn="l"/>
                          <a:tab pos="-13265150" algn="l"/>
                          <a:tab pos="-12815570" algn="l"/>
                          <a:tab pos="450215" algn="l"/>
                          <a:tab pos="899795" algn="l"/>
                          <a:tab pos="1350010" algn="l"/>
                          <a:tab pos="2249805" algn="l"/>
                          <a:tab pos="2700020" algn="l"/>
                          <a:tab pos="3150235" algn="l"/>
                          <a:tab pos="3599815" algn="l"/>
                          <a:tab pos="4050030" algn="l"/>
                          <a:tab pos="4500245" algn="l"/>
                          <a:tab pos="4949825" algn="l"/>
                          <a:tab pos="5400040" algn="l"/>
                          <a:tab pos="5850255" algn="l"/>
                          <a:tab pos="6299835" algn="l"/>
                          <a:tab pos="6750050" algn="l"/>
                        </a:tabLst>
                      </a:pPr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/>
                        <a:cs typeface="Calibri" panose="020F0502020204030204" pitchFamily="34" charset="0"/>
                      </a:endParaRPr>
                    </a:p>
                  </a:txBody>
                  <a:tcPr marL="60686" marR="60686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Calibri" panose="020F0502020204030204" pitchFamily="34" charset="0"/>
                        </a:rPr>
                        <a:t>0 pkt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Calibri" panose="020F0502020204030204" pitchFamily="34" charset="0"/>
                        </a:rPr>
                        <a:t>Wnioskodawca nie planuje wykorzystywać logotypu LGD</a:t>
                      </a:r>
                    </a:p>
                    <a:p>
                      <a:endParaRPr lang="pl-PL" sz="1400" b="1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/>
                        <a:cs typeface="Calibri" panose="020F0502020204030204" pitchFamily="34" charset="0"/>
                      </a:endParaRPr>
                    </a:p>
                    <a:p>
                      <a:r>
                        <a:rPr lang="pl-PL" sz="14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Calibri" panose="020F0502020204030204" pitchFamily="34" charset="0"/>
                        </a:rPr>
                        <a:t>Z „Zasadami wizualizacji” przyjętymi przez Partnerstwo LGD BT można zapoznać się na stronie </a:t>
                      </a:r>
                      <a:r>
                        <a:rPr lang="pl-PL" sz="1400" b="1" i="1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Calibri" panose="020F0502020204030204" pitchFamily="34" charset="0"/>
                          <a:hlinkClick r:id="rId3"/>
                        </a:rPr>
                        <a:t>www.partnerstwo.borytucholskie.pl</a:t>
                      </a:r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0686" marR="60686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003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143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E5B4997-9F37-481B-B897-35D5CC5E3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7" y="198970"/>
            <a:ext cx="1483854" cy="142192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EF1C1EC-CDFA-477F-9C8D-F14A00FB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2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		Warunki udzielenia wsparcia (wybrane)</a:t>
            </a:r>
            <a:r>
              <a:rPr lang="pl-PL" b="1" dirty="0"/>
              <a:t>  </a:t>
            </a:r>
            <a:br>
              <a:rPr lang="pl-PL" b="1" dirty="0"/>
            </a:br>
            <a:r>
              <a:rPr lang="pl-PL" dirty="0"/>
              <a:t>		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C40E8F-DBCF-4DC3-8BB2-2887E6A1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813" y="1382454"/>
            <a:ext cx="10383520" cy="3120969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>
                <a:solidFill>
                  <a:srgbClr val="000000"/>
                </a:solidFill>
              </a:rPr>
              <a:t>Gotowość techniczna</a:t>
            </a:r>
            <a:r>
              <a:rPr lang="pl-PL" sz="2000" dirty="0">
                <a:solidFill>
                  <a:srgbClr val="000000"/>
                </a:solidFill>
              </a:rPr>
              <a:t>: </a:t>
            </a:r>
            <a:r>
              <a:rPr lang="pl-PL" sz="2000" b="0" i="0" u="none" strike="noStrike" baseline="0" dirty="0">
                <a:solidFill>
                  <a:srgbClr val="000000"/>
                </a:solidFill>
              </a:rPr>
              <a:t>Weryfikacji podlega, czy </a:t>
            </a:r>
            <a:r>
              <a:rPr lang="pl-PL" sz="2000" b="1" i="0" u="none" strike="noStrike" baseline="0" dirty="0">
                <a:solidFill>
                  <a:srgbClr val="000000"/>
                </a:solidFill>
              </a:rPr>
              <a:t>na moment złożenia wniosku o dofinansowanie </a:t>
            </a:r>
            <a:r>
              <a:rPr lang="pl-PL" sz="2000" b="0" i="0" u="none" strike="noStrike" baseline="0" dirty="0">
                <a:solidFill>
                  <a:srgbClr val="000000"/>
                </a:solidFill>
              </a:rPr>
              <a:t>projekt posiada ostateczne zezwolenie na realizację całości inwestycji, tzn. pozwolenie na budowę/decyzja o zmianie sposobu użytkowania/zgłoszenie budowy lub robót budowlanych/zgłoszenie zmiany sposobu użytkowania (jeżeli przedmiotem projektu jest inwestycja wymagająca uzyskania takiego zezwolenia). 	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>
                <a:solidFill>
                  <a:srgbClr val="000000"/>
                </a:solidFill>
              </a:rPr>
              <a:t>Trwałość projektu</a:t>
            </a:r>
            <a:r>
              <a:rPr lang="pl-PL" sz="2000" dirty="0">
                <a:solidFill>
                  <a:srgbClr val="000000"/>
                </a:solidFill>
              </a:rPr>
              <a:t>: 5 lat od daty płatności końcowej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000" b="1" i="0" u="none" strike="noStrike" baseline="0" dirty="0">
                <a:solidFill>
                  <a:srgbClr val="000000"/>
                </a:solidFill>
              </a:rPr>
              <a:t>Kwalifikowalność wydatków</a:t>
            </a:r>
            <a:r>
              <a:rPr lang="pl-PL" sz="2000" b="0" i="0" u="none" strike="noStrike" baseline="0" dirty="0">
                <a:solidFill>
                  <a:srgbClr val="000000"/>
                </a:solidFill>
              </a:rPr>
              <a:t>: Weryfikacji podlega, czy wydatki wskazane w projekcie spełniają warunki kwalifikowalności, tj. zostały/</a:t>
            </a:r>
            <a:r>
              <a:rPr lang="pl-PL" sz="2000" b="0" i="0" u="none" strike="noStrike" baseline="0" dirty="0" err="1">
                <a:solidFill>
                  <a:srgbClr val="000000"/>
                </a:solidFill>
              </a:rPr>
              <a:t>ną</a:t>
            </a:r>
            <a:r>
              <a:rPr lang="pl-PL" sz="2000" b="0" i="0" u="none" strike="noStrike" baseline="0" dirty="0">
                <a:solidFill>
                  <a:srgbClr val="000000"/>
                </a:solidFill>
              </a:rPr>
              <a:t> poniesione w okresie kwalifikowalności wydatków (tj. między dniem 1 stycznia 2014 r</a:t>
            </a:r>
            <a:r>
              <a:rPr lang="pl-PL" sz="2000" b="0" i="0" u="none" strike="noStrike" baseline="0" dirty="0">
                <a:solidFill>
                  <a:srgbClr val="C00000"/>
                </a:solidFill>
              </a:rPr>
              <a:t>. a dniem 31 marca 2023 r</a:t>
            </a:r>
            <a:r>
              <a:rPr lang="pl-PL" sz="2000" b="0" i="0" u="none" strike="noStrike" baseline="0" dirty="0">
                <a:solidFill>
                  <a:srgbClr val="000000"/>
                </a:solidFill>
              </a:rPr>
              <a:t>.),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9B1F19C-8483-4805-9FA4-0F044A1FD014}"/>
              </a:ext>
            </a:extLst>
          </p:cNvPr>
          <p:cNvSpPr txBox="1"/>
          <p:nvPr/>
        </p:nvSpPr>
        <p:spPr>
          <a:xfrm>
            <a:off x="2785110" y="5438398"/>
            <a:ext cx="9406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podstawie dokumentu „</a:t>
            </a: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Lista warunków udzielenia wsparcia dla projektów</a:t>
            </a: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własnych LGD oraz projektów realizowanych przez podmioty inne niż LGD w ramach RLKS weryfikowanych przez IZ RPO WK-P z Europejskiego Funduszy Rozwoju Regionalnego”, stanowiącego załącznik do uchwały Nr </a:t>
            </a:r>
            <a:r>
              <a:rPr lang="pl-PL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64/2019</a:t>
            </a: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Komitetu Monitorującego RPO WK-P na lata 2014-2020 z dnia</a:t>
            </a:r>
            <a:r>
              <a:rPr lang="pl-PL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14.10.2019 </a:t>
            </a: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1311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E5B4997-9F37-481B-B897-35D5CC5E3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6" y="198970"/>
            <a:ext cx="1861919" cy="178420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EF1C1EC-CDFA-477F-9C8D-F14A00FB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292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		</a:t>
            </a:r>
            <a:r>
              <a:rPr lang="pl-PL" b="1" dirty="0"/>
              <a:t>Wniosek o dofinansowanie  </a:t>
            </a:r>
            <a:br>
              <a:rPr lang="pl-PL" b="1" dirty="0"/>
            </a:br>
            <a:r>
              <a:rPr lang="pl-PL" dirty="0"/>
              <a:t>		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C40E8F-DBCF-4DC3-8BB2-2887E6A1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625" y="1983177"/>
            <a:ext cx="10383520" cy="142683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Wniosek o dofinansowanie składany jest przez generator wniosków  </a:t>
            </a:r>
            <a:r>
              <a:rPr lang="pl-PL" sz="2400" u="sng" dirty="0">
                <a:effectLst/>
                <a:ea typeface="Calibri" panose="020F0502020204030204" pitchFamily="34" charset="0"/>
              </a:rPr>
              <a:t>https://generator.kujawskopomorskie.pl/</a:t>
            </a:r>
            <a:endParaRPr lang="pl-PL" sz="2400" dirty="0"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Generator wniosku dostępny będzie od momentu ogłoszenia konkursu przez LGD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21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D94BDB-5C8C-EF07-E9AF-8F7E5C062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20" y="1544320"/>
            <a:ext cx="10515600" cy="3817461"/>
          </a:xfrm>
        </p:spPr>
        <p:txBody>
          <a:bodyPr>
            <a:normAutofit fontScale="90000"/>
          </a:bodyPr>
          <a:lstStyle/>
          <a:p>
            <a:r>
              <a:rPr lang="x-none" sz="3100" baseline="300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Przedsięwzięcie infrastrukturalne</a:t>
            </a:r>
            <a:r>
              <a:rPr lang="x-none" sz="31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należy rozumieć jako przedsięwzięcie wymagające uzyskania zezwolenia na inwestycję np. pozwolenia na budowę/decyzji o zezwoleniu na realizację inwestycji drogowej lub dokonania zgłoszenia robót budowlanych/zgłoszenia zmiany sposobu użytkowania obiektu budowlanego lub jego części lub takie przedsięwzięcie, które nie wymaga wydania zezwolenia na inwestycję, ale wiąże się z wykonaniem prac remontowych/ budowlanych/ konserwacyjnych (np. termomodernizacja, remont obiektu, bieżąca konserwacja obiektu). </a:t>
            </a:r>
            <a:br>
              <a:rPr lang="x-none" sz="27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</a:br>
            <a:r>
              <a:rPr lang="x-none" sz="2200" dirty="0"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Przedsięwzięciem infrastrukturalnym będzie zatem zamierzenie budowlane lub inna ingerencja w środowisko polegającą na przekształceniu lub zmianie sposobu wykorzystania terenu. Zgodnie z art. 1.2 dyrektywy OOŚ przez pojęcie przedsięwzięcia rozumie się:</a:t>
            </a:r>
            <a:br>
              <a:rPr lang="pl-PL" sz="22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x-none" sz="2200" dirty="0"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-</a:t>
            </a:r>
            <a:r>
              <a:rPr lang="x-none" sz="2200" u="sng" dirty="0"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wykonanie prac budowlanych lub innych instalacji lub systemów,</a:t>
            </a:r>
            <a:br>
              <a:rPr lang="pl-PL" sz="2200" u="sng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x-none" sz="2200" dirty="0"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-inne interwencje w otoczeniu naturalnym i krajobrazie, włącznie z wydobywaniem zasobów mineralnych.</a:t>
            </a:r>
            <a:br>
              <a:rPr lang="pl-PL" sz="2200" dirty="0"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</a:br>
            <a:br>
              <a:rPr lang="pl-PL" sz="2200" dirty="0"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</a:br>
            <a:br>
              <a:rPr lang="pl-PL" sz="22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x-none" sz="2200" dirty="0">
                <a:effectLst/>
                <a:highlight>
                  <a:srgbClr val="00FF00"/>
                </a:highligh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Projekt o charakterze nieinfrastrukturalnym</a:t>
            </a:r>
            <a:r>
              <a:rPr lang="x-none" sz="2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należy rozumieć jako projekt zakupowy, szkoleniowy, edukacyjny, reklamowy, badawczy, który nie powoduje ingerencji w środowisku lub nie polega na przekształceniu terenu lub zmianie jego wykorzystywania i </a:t>
            </a:r>
            <a:r>
              <a:rPr lang="x-none" sz="2200" u="sng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nie wiąże się z jakimikolwiek pracami </a:t>
            </a:r>
            <a:r>
              <a:rPr lang="x-none" sz="2200" u="sng" dirty="0"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remontowymi/ budowlanymi/ konserwacyjnymi</a:t>
            </a:r>
            <a:r>
              <a:rPr lang="x-none" sz="2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22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pl-PL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pl-PL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200" b="1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 podstawie „Instrukcji wypełniania załączników wraz z załącznikami” – zał. nr 8 do ogłoszenia konkurso</a:t>
            </a:r>
            <a:r>
              <a:rPr lang="pl-PL" sz="2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wego</a:t>
            </a:r>
            <a:endParaRPr lang="pl-PL" sz="2200" b="1" i="1" dirty="0"/>
          </a:p>
        </p:txBody>
      </p:sp>
    </p:spTree>
    <p:extLst>
      <p:ext uri="{BB962C8B-B14F-4D97-AF65-F5344CB8AC3E}">
        <p14:creationId xmlns:p14="http://schemas.microsoft.com/office/powerpoint/2010/main" val="3875209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AA8210-91EA-C4B3-8C2A-1AD697241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35068B-25CF-A5B9-44B6-433399832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Informacje na temat lokalizacji inwestycji względem poszczególnych form ochrony przyrody można uzyskać między innymi korzystając z serwisu: </a:t>
            </a:r>
          </a:p>
          <a:p>
            <a:pPr marL="0" indent="0" algn="ctr">
              <a:buNone/>
            </a:pPr>
            <a:r>
              <a:rPr lang="pl-PL" dirty="0">
                <a:hlinkClick r:id="rId2"/>
              </a:rPr>
              <a:t>https://geoserwis.gdos.gov.pl/mapy/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966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E5B4997-9F37-481B-B897-35D5CC5E3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6" y="198970"/>
            <a:ext cx="1861919" cy="178420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EF1C1EC-CDFA-477F-9C8D-F14A00FB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2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		</a:t>
            </a:r>
            <a:r>
              <a:rPr lang="pl-PL" b="1" dirty="0"/>
              <a:t>Załączniki do wniosku o dofinansowanie 						</a:t>
            </a:r>
            <a:br>
              <a:rPr lang="pl-PL" b="1" dirty="0"/>
            </a:br>
            <a:r>
              <a:rPr lang="pl-PL" dirty="0"/>
              <a:t>		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C40E8F-DBCF-4DC3-8BB2-2887E6A1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305" y="2592777"/>
            <a:ext cx="10383520" cy="142683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Zał. 1 Studium wykonalności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Sposób przygotowania Studium wykonalności jest określony w odrębnej/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ym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instrukcji/wzorze (</a:t>
            </a: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zał. nr 8 do ogłoszenia konkursowego - „Instrukcja wypełniania załączników wraz z załącznikami”)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02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E5B4997-9F37-481B-B897-35D5CC5E3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6" y="198970"/>
            <a:ext cx="1861919" cy="178420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EF1C1EC-CDFA-477F-9C8D-F14A00FB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2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		</a:t>
            </a:r>
            <a:r>
              <a:rPr lang="pl-PL" b="1" dirty="0"/>
              <a:t>Załączniki do wniosku o dofinansowanie 						 </a:t>
            </a:r>
            <a:br>
              <a:rPr lang="pl-PL" b="1" dirty="0"/>
            </a:br>
            <a:r>
              <a:rPr lang="pl-PL" dirty="0"/>
              <a:t>		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C40E8F-DBCF-4DC3-8BB2-2887E6A1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983177"/>
            <a:ext cx="11034585" cy="142683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Zał. 2.1  Dokumentacja z postępowania w sprawie oceny oddziaływania na środowisko (jeśli dotyczy).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Str. 10 </a:t>
            </a:r>
            <a:r>
              <a:rPr lang="pl-PL" sz="24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„Instrukcji wypełniania załączników wraz z załącznikami” – zał. nr 8 do ogłoszenia konkurso</a:t>
            </a:r>
            <a:r>
              <a:rPr lang="pl-PL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wego</a:t>
            </a:r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23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07D9F52-4B16-4CE7-B8AC-6C6DD661D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832" y="-37304"/>
            <a:ext cx="5156200" cy="7340003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E5B4997-9F37-481B-B897-35D5CC5E3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641" y="103575"/>
            <a:ext cx="1861919" cy="1784209"/>
          </a:xfrm>
          <a:prstGeom prst="rect">
            <a:avLst/>
          </a:prstGeom>
        </p:spPr>
      </p:pic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6D29FA3C-C208-4486-B1C8-83509DAAE405}"/>
              </a:ext>
            </a:extLst>
          </p:cNvPr>
          <p:cNvSpPr/>
          <p:nvPr/>
        </p:nvSpPr>
        <p:spPr>
          <a:xfrm rot="6293134">
            <a:off x="8491463" y="1350683"/>
            <a:ext cx="535435" cy="21418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780C703-3208-47D6-986B-200E741F3AB2}"/>
              </a:ext>
            </a:extLst>
          </p:cNvPr>
          <p:cNvSpPr txBox="1"/>
          <p:nvPr/>
        </p:nvSpPr>
        <p:spPr>
          <a:xfrm>
            <a:off x="9181752" y="3178362"/>
            <a:ext cx="29124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Feste </a:t>
            </a:r>
            <a:r>
              <a:rPr lang="pl-PL" sz="2800" b="1" dirty="0" err="1"/>
              <a:t>odnówka</a:t>
            </a:r>
            <a:endParaRPr lang="pl-PL" sz="2800" b="1" dirty="0"/>
          </a:p>
          <a:p>
            <a:pPr algn="ctr"/>
            <a:r>
              <a:rPr lang="pl-PL" sz="2800" dirty="0"/>
              <a:t>typ projektu nr 5 w ramach osi 7 RPO WK-P</a:t>
            </a:r>
          </a:p>
          <a:p>
            <a:pPr algn="ctr"/>
            <a:endParaRPr lang="pl-PL" sz="2800" dirty="0"/>
          </a:p>
          <a:p>
            <a:pPr algn="ctr"/>
            <a:r>
              <a:rPr lang="pl-PL" sz="2800" dirty="0"/>
              <a:t>Finansowanie: EFRR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D8D9C26-0116-40BB-AF66-685B4743E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8" y="0"/>
            <a:ext cx="2946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95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E5B4997-9F37-481B-B897-35D5CC5E3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6" y="198970"/>
            <a:ext cx="1861919" cy="178420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EF1C1EC-CDFA-477F-9C8D-F14A00FB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2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		</a:t>
            </a:r>
            <a:r>
              <a:rPr lang="pl-PL" b="1" dirty="0"/>
              <a:t>Załączniki do wniosku o dofinansowanie 						 </a:t>
            </a:r>
            <a:br>
              <a:rPr lang="pl-PL" b="1" dirty="0"/>
            </a:br>
            <a:r>
              <a:rPr lang="pl-PL" dirty="0"/>
              <a:t>		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C40E8F-DBCF-4DC3-8BB2-2887E6A1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983177"/>
            <a:ext cx="11034585" cy="142683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Zał. 2.2  Formularz do wniosku o dofinansowanie projektu w zakresie OOŚ </a:t>
            </a: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(wg wzoru</a:t>
            </a:r>
            <a:r>
              <a:rPr 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Str. 27 </a:t>
            </a:r>
            <a:r>
              <a:rPr lang="pl-PL" sz="24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„Instrukcji wypełniania załączników wraz z załącznikami” – zał. nr 8 do ogłoszenia konkurso</a:t>
            </a:r>
            <a:r>
              <a:rPr lang="pl-PL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wego</a:t>
            </a:r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przypadku projektów </a:t>
            </a:r>
            <a:r>
              <a:rPr lang="pl-PL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nieinfrastrukturalnych</a:t>
            </a: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chyba, że projekt dotyczy inwestycji nieinfrastrukturalnej, dla której współczynnik wysokości wydatków na cele dotyczące zmian klimatu związanych z realizacją projektu, zgodnie z rozporządzeniem Komisji (UE) 215/2014 wynosi więcej niż 0%, np. zakup taboru niskoemisyjnego)         </a:t>
            </a: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NIE NALEŻY wypełniać i dołączać do wniosku o dofinansowanie projektu, Formularza OOŚ.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x-non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Dotyczy to projektów nieinfrastrukturalnych jakich jak np. promocja, szkolenia, różnego rodzaju kampanie, edukacja w tym ekologiczna, reklama, badania, organizacja imprez kulturalnych, </a:t>
            </a:r>
            <a:r>
              <a:rPr lang="x-none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zakup tablic interaktywnych, sprzętu muzycznego, komputerowego, badawczego, medycznego, ratowniczego, dydaktycznego, wyposażenia muzealnego.</a:t>
            </a:r>
            <a:endParaRPr lang="pl-PL" sz="18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402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E5B4997-9F37-481B-B897-35D5CC5E3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6" y="198970"/>
            <a:ext cx="1861919" cy="178420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EF1C1EC-CDFA-477F-9C8D-F14A00FB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2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		</a:t>
            </a:r>
            <a:r>
              <a:rPr lang="pl-PL" b="1" dirty="0"/>
              <a:t>Załączniki do wniosku o dofinansowanie 						 </a:t>
            </a:r>
            <a:br>
              <a:rPr lang="pl-PL" b="1" dirty="0"/>
            </a:br>
            <a:r>
              <a:rPr lang="pl-PL" dirty="0"/>
              <a:t>		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C40E8F-DBCF-4DC3-8BB2-2887E6A1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07" y="1912057"/>
            <a:ext cx="11034585" cy="142683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Zał. 2.3  Zaświadczenie organu odpowiedzialnego za monitorowanie obszarów Natura 2000 (jeśli dotyczy).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Zaświadczenie z RDOŚ nie jest konieczne m.in. w przypadku: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g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dy projekt ma charakter nieinfrastrukturalny i wnioskodawca przedstawił w sekcji C.2 wniosku  odpowiednie wyjaśnienie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przebudowy obiektów, mieszczącej się w obrysie zewnętrznym ścian parteru budynku (m.in. nadbudowa, przebudowa układu wewnętrznego pomieszczeń itp., ale </a:t>
            </a:r>
            <a:r>
              <a:rPr lang="pl-PL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zlokalizowanych poza obszarami Natura 2000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);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obiektów małej architektury i zagospodarowania terenów zielonych (</a:t>
            </a:r>
            <a:r>
              <a:rPr lang="pl-PL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zlokalizowanych poza obszarami Natura 2000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),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Organem właściwym do wydania Zaświadczenia Natura 2000 na terenie województwa kujawsko-pomorskiego jest Regionalny Dyrektor Ochrony Środowiska w Bydgoszczy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. Wniosek </a:t>
            </a:r>
            <a:b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o wydanie Zaświadczenia Natura 2000 znajduje się na stronie internetowej RDOŚ w Bydgoszczy: </a:t>
            </a: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http://bip.bydgoszcz.rdos.gov.pl/zaswiadczenie-organu-odpowiedzialnego-za-monitorowanie-obszarow-natura-2000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09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E5B4997-9F37-481B-B897-35D5CC5E3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6" y="198970"/>
            <a:ext cx="1861919" cy="178420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EF1C1EC-CDFA-477F-9C8D-F14A00FB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2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		</a:t>
            </a:r>
            <a:r>
              <a:rPr lang="pl-PL" b="1" dirty="0"/>
              <a:t>Załączniki do wniosku o dofinansowanie 						 </a:t>
            </a:r>
            <a:br>
              <a:rPr lang="pl-PL" b="1" dirty="0"/>
            </a:br>
            <a:r>
              <a:rPr lang="pl-PL" dirty="0"/>
              <a:t>		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C40E8F-DBCF-4DC3-8BB2-2887E6A1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625" y="1983177"/>
            <a:ext cx="10383520" cy="142683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b="1" dirty="0">
                <a:ea typeface="Times New Roman" panose="02020603050405020304" pitchFamily="18" charset="0"/>
              </a:rPr>
              <a:t>Zał. 4  Zezwolenie na inwestycje (jeśli dotyczy) - aktualne i ostateczne (pozwolenie/zgłoszenie)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W przypadku zgłoszenia robót niewymagających pozwolenia na budowę – należy dostarczyć zaświadczenie o braku podstaw do wydania sprzeciwu na zgłoszenie.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 przypadku wątpliwości, czy dla danych prac w ramach projektu wymagane jest uzyskanie zezwolenia na inwestycję wnioskodawca powinien zwrócić się do właściwego organu administracji architektoniczno-budowlanej (np. w </a:t>
            </a:r>
            <a:r>
              <a:rPr lang="pl-PL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przypadku prac budowalnych typu „remonty” wskazane jest dostarczenie informacji ze Starostwa Powiatowego, ze inwestycja nie wymaga zgłoszenia/pozwolenia na budowę).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BRAK DOKUMENTU NA MOMENT ZŁOZENIA WNIOSKU 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UNIEMOŻLIWIA PRZYZNANIE DOFINANSOWANIA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2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E5B4997-9F37-481B-B897-35D5CC5E3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6" y="198970"/>
            <a:ext cx="1861919" cy="178420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EF1C1EC-CDFA-477F-9C8D-F14A00FB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2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		</a:t>
            </a:r>
            <a:r>
              <a:rPr lang="pl-PL" b="1" dirty="0"/>
              <a:t>Załączniki do wniosku o dofinansowanie 						 </a:t>
            </a:r>
            <a:br>
              <a:rPr lang="pl-PL" b="1" dirty="0"/>
            </a:br>
            <a:r>
              <a:rPr lang="pl-PL" dirty="0"/>
              <a:t>		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C40E8F-DBCF-4DC3-8BB2-2887E6A1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625" y="1983177"/>
            <a:ext cx="10383520" cy="142683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b="1" dirty="0">
                <a:ea typeface="Times New Roman" panose="02020603050405020304" pitchFamily="18" charset="0"/>
              </a:rPr>
              <a:t>Zał. nr 5 </a:t>
            </a:r>
            <a:r>
              <a:rPr lang="pl-PL" sz="2400" b="1" dirty="0">
                <a:effectLst/>
                <a:ea typeface="Times New Roman" panose="02020603050405020304" pitchFamily="18" charset="0"/>
              </a:rPr>
              <a:t>Dokumentacja techniczna/specyfikacja zadań w ramach projektu</a:t>
            </a:r>
          </a:p>
          <a:p>
            <a:pPr lvl="0" algn="just">
              <a:tabLst>
                <a:tab pos="228600" algn="l"/>
              </a:tabLst>
            </a:pPr>
            <a:r>
              <a:rPr lang="pl-PL" sz="1800" b="1" dirty="0">
                <a:effectLst/>
                <a:ea typeface="Times New Roman" panose="02020603050405020304" pitchFamily="18" charset="0"/>
              </a:rPr>
              <a:t>Roboty budowlane objęte projektem budowlanym/programem funkcjonalno-użytkowym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 –</a:t>
            </a:r>
            <a:r>
              <a:rPr lang="pl-PL" sz="1800" dirty="0">
                <a:ea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wyciąg z projektu budowlanego</a:t>
            </a:r>
            <a:r>
              <a:rPr lang="pl-PL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kosztorys inwestorski. </a:t>
            </a:r>
            <a:endParaRPr lang="pl-PL" sz="1800" dirty="0">
              <a:effectLst/>
              <a:ea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  <a:tabLst>
                <a:tab pos="228600" algn="l"/>
              </a:tabLst>
            </a:pPr>
            <a:r>
              <a:rPr lang="pl-PL" sz="1800" b="1" dirty="0">
                <a:effectLst/>
                <a:ea typeface="Times New Roman" panose="02020603050405020304" pitchFamily="18" charset="0"/>
              </a:rPr>
              <a:t>Roboty budowlane nieobjęte projektem budowlanym/programem funkcjonalno-użytkowym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 - W przypadku robót budowlanych (np. prac remontowych/instalacyjnych/montażowych) nieujętych w projekcie budowlanym lub programie funkcjonalno-użytkowym, kosztorysie, należy do wniosku o dofinansowanie dołączyć specyfikację tych robót. Powinna ona zawierać, </a:t>
            </a:r>
            <a:br>
              <a:rPr lang="pl-PL" sz="1800" dirty="0">
                <a:effectLst/>
                <a:ea typeface="Times New Roman" panose="02020603050405020304" pitchFamily="18" charset="0"/>
              </a:rPr>
            </a:br>
            <a:r>
              <a:rPr lang="pl-PL" sz="1800" dirty="0">
                <a:effectLst/>
                <a:ea typeface="Times New Roman" panose="02020603050405020304" pitchFamily="18" charset="0"/>
              </a:rPr>
              <a:t>np. rodzaj, zakres, główne parametry robót budowlanych, koszt poszczególnych robót itp.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pl-PL" sz="1800" b="1" dirty="0">
                <a:effectLst/>
                <a:ea typeface="Times New Roman" panose="02020603050405020304" pitchFamily="18" charset="0"/>
              </a:rPr>
              <a:t>Dostawy 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- W sytuacji, gdy przedmiotem projektu będą dostawy (np. zakup sprzętu, wartości niematerialnych i prawnych) w ramach załącznika nr 5 przedstaw ich specyfikację wskazując, </a:t>
            </a:r>
            <a:br>
              <a:rPr lang="pl-PL" sz="1800" dirty="0">
                <a:effectLst/>
                <a:ea typeface="Times New Roman" panose="02020603050405020304" pitchFamily="18" charset="0"/>
              </a:rPr>
            </a:br>
            <a:r>
              <a:rPr lang="pl-PL" sz="1800" dirty="0">
                <a:effectLst/>
                <a:ea typeface="Times New Roman" panose="02020603050405020304" pitchFamily="18" charset="0"/>
              </a:rPr>
              <a:t>np. ilość, rodzaj, 2-5 głównych parametrów stanowiących źródło wyceny, ceny jednostkowe, przeznaczenie itp. Do parametrów stanowiących źródło wyceny należy, np. moc, prędkość, rodzaj materiału. Do parametrów, które nie decydują o cenie towaru należy np. kolor, kształt.</a:t>
            </a:r>
          </a:p>
          <a:p>
            <a:pPr lvl="0" algn="just">
              <a:spcAft>
                <a:spcPts val="600"/>
              </a:spcAft>
              <a:tabLst>
                <a:tab pos="228600" algn="l"/>
              </a:tabLst>
            </a:pPr>
            <a:r>
              <a:rPr lang="pl-PL" sz="1800" b="1" dirty="0">
                <a:effectLst/>
                <a:ea typeface="Times New Roman" panose="02020603050405020304" pitchFamily="18" charset="0"/>
              </a:rPr>
              <a:t>Usługi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 - W przypadku, gdy przedmiotem projektu będą usługi, przedstaw ich specyfikację. Powinna ona zawierać, np. rodzaj, charakter, zakres usługi przewidzianej do realizacji w ramach projektu itp.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560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1112E8-5CCF-3526-4333-ECC016525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33BB924-E761-DFB5-5043-5E47B332D3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793835"/>
              </p:ext>
            </p:extLst>
          </p:nvPr>
        </p:nvGraphicFramePr>
        <p:xfrm>
          <a:off x="441960" y="1123273"/>
          <a:ext cx="10662920" cy="5579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9960">
                  <a:extLst>
                    <a:ext uri="{9D8B030D-6E8A-4147-A177-3AD203B41FA5}">
                      <a16:colId xmlns:a16="http://schemas.microsoft.com/office/drawing/2014/main" val="524627149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58482276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4132651463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292208386"/>
                    </a:ext>
                  </a:extLst>
                </a:gridCol>
                <a:gridCol w="2936240">
                  <a:extLst>
                    <a:ext uri="{9D8B030D-6E8A-4147-A177-3AD203B41FA5}">
                      <a16:colId xmlns:a16="http://schemas.microsoft.com/office/drawing/2014/main" val="954084153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1685245847"/>
                    </a:ext>
                  </a:extLst>
                </a:gridCol>
              </a:tblGrid>
              <a:tr h="130506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effectLst/>
                        </a:rPr>
                        <a:t>Nazwa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effectLst/>
                        </a:rPr>
                        <a:t>Ilość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effectLst/>
                        </a:rPr>
                        <a:t>Cena Jednostkowa</a:t>
                      </a:r>
                    </a:p>
                    <a:p>
                      <a:pPr algn="ctr"/>
                      <a:r>
                        <a:rPr lang="pl-PL" sz="1600" dirty="0">
                          <a:effectLst/>
                        </a:rPr>
                        <a:t>Netto w PLN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effectLst/>
                        </a:rPr>
                        <a:t>Cena jednostkowa Brutto w PLN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effectLst/>
                        </a:rPr>
                        <a:t>Parametry techniczne i funkcjonalne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effectLst/>
                        </a:rPr>
                        <a:t>Uzasadnienie </a:t>
                      </a:r>
                    </a:p>
                    <a:p>
                      <a:pPr algn="ctr"/>
                      <a:r>
                        <a:rPr lang="pl-PL" sz="1600" dirty="0">
                          <a:effectLst/>
                        </a:rPr>
                        <a:t>Przeznaczenie sprzętu 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/>
                </a:tc>
                <a:extLst>
                  <a:ext uri="{0D108BD9-81ED-4DB2-BD59-A6C34878D82A}">
                    <a16:rowId xmlns:a16="http://schemas.microsoft.com/office/drawing/2014/main" val="1759512109"/>
                  </a:ext>
                </a:extLst>
              </a:tr>
              <a:tr h="4274087">
                <a:tc>
                  <a:txBody>
                    <a:bodyPr/>
                    <a:lstStyle/>
                    <a:p>
                      <a:pPr marL="342900" lvl="0" indent="-342900" algn="ctr">
                        <a:buFont typeface="+mj-lt"/>
                        <a:buAutoNum type="arabicPeriod"/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effectLst/>
                        </a:rPr>
                        <a:t>. </a:t>
                      </a:r>
                    </a:p>
                    <a:p>
                      <a:r>
                        <a:rPr lang="pl-PL" sz="1400" dirty="0">
                          <a:effectLst/>
                        </a:rPr>
                        <a:t> </a:t>
                      </a:r>
                      <a:r>
                        <a:rPr lang="pl-PL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2-5 głównych parametrów stanowiących źródło wyceny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parametrów stanowiących źródło wyceny należy, np. moc, prędkość, rodzaj materiału. Do parametrów, które nie decydują o cenie towaru należy np. kolor, kształt.</a:t>
                      </a:r>
                    </a:p>
                    <a:p>
                      <a:endParaRPr lang="pl-PL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/>
                </a:tc>
                <a:tc>
                  <a:txBody>
                    <a:bodyPr/>
                    <a:lstStyle/>
                    <a:p>
                      <a:endParaRPr lang="pl-PL" sz="1400" dirty="0">
                        <a:effectLst/>
                      </a:endParaRPr>
                    </a:p>
                    <a:p>
                      <a:r>
                        <a:rPr lang="pl-PL" sz="1400" dirty="0">
                          <a:effectLst/>
                        </a:rPr>
                        <a:t>np.: </a:t>
                      </a:r>
                      <a:r>
                        <a:rPr lang="pl-PL" sz="1400" i="1" dirty="0">
                          <a:effectLst/>
                        </a:rPr>
                        <a:t>Jest to sprzęt pozwalający młodym ludziom zdrowo i aktywnie spędzać czas wolny (umożliwia różnorodne aktywności ruchowe z wykorzystaniem nowych elementów palcu zabaw).</a:t>
                      </a:r>
                    </a:p>
                    <a:p>
                      <a:endParaRPr lang="pl-PL" sz="1400" dirty="0">
                        <a:effectLst/>
                      </a:endParaRPr>
                    </a:p>
                    <a:p>
                      <a:endParaRPr lang="pl-PL" sz="1400" dirty="0">
                        <a:effectLst/>
                      </a:endParaRPr>
                    </a:p>
                    <a:p>
                      <a:r>
                        <a:rPr lang="pl-PL" sz="1400" dirty="0">
                          <a:effectLst/>
                        </a:rPr>
                        <a:t>Np.: </a:t>
                      </a:r>
                      <a:r>
                        <a:rPr lang="pl-PL" sz="1400" i="1" dirty="0">
                          <a:effectLst/>
                        </a:rPr>
                        <a:t>Jest to sprzęt  niezbędny do rozwijania pasji i zainteresowań (umożliwi realizację pasji muzycznych w orkiestrze dętej). Zakup instrumentów muzycznych jest konieczny, ponieważ młodzi członkowie orkiestry nie posiadają własnych instrumentów muzycznych</a:t>
                      </a:r>
                      <a:r>
                        <a:rPr lang="pl-PL" sz="1400" dirty="0">
                          <a:effectLst/>
                        </a:rPr>
                        <a:t>.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/>
                </a:tc>
                <a:extLst>
                  <a:ext uri="{0D108BD9-81ED-4DB2-BD59-A6C34878D82A}">
                    <a16:rowId xmlns:a16="http://schemas.microsoft.com/office/drawing/2014/main" val="48162600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848349C-13CB-12EA-E64A-826531AAF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626" y="38142"/>
            <a:ext cx="6130736" cy="6539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42792" tIns="152352" rIns="91440" bIns="3808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PRZYKŁADOWA TABELA DOT. SPECYFIKACJI ZAKUPOWANEGO SPRZĘTU  </a:t>
            </a:r>
            <a:endParaRPr kumimoji="0" lang="pl-PL" altLang="pl-PL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267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E5B4997-9F37-481B-B897-35D5CC5E3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6" y="198970"/>
            <a:ext cx="1861919" cy="178420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EF1C1EC-CDFA-477F-9C8D-F14A00FB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2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		</a:t>
            </a:r>
            <a:r>
              <a:rPr lang="pl-PL" b="1" dirty="0"/>
              <a:t>Załączniki do wniosku o dofinansowanie 						 </a:t>
            </a:r>
            <a:br>
              <a:rPr lang="pl-PL" b="1" dirty="0"/>
            </a:br>
            <a:r>
              <a:rPr lang="pl-PL" dirty="0"/>
              <a:t>		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C40E8F-DBCF-4DC3-8BB2-2887E6A1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625" y="1983177"/>
            <a:ext cx="10383520" cy="142683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3EEC8A1-5BB1-99E8-80EB-13FB352B4C9A}"/>
              </a:ext>
            </a:extLst>
          </p:cNvPr>
          <p:cNvSpPr txBox="1"/>
          <p:nvPr/>
        </p:nvSpPr>
        <p:spPr>
          <a:xfrm>
            <a:off x="1036320" y="2136338"/>
            <a:ext cx="103174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i="0" u="none" strike="noStrike" baseline="0" dirty="0">
                <a:solidFill>
                  <a:srgbClr val="000000"/>
                </a:solidFill>
              </a:rPr>
              <a:t>Zał. 6 Oświadczenie o prawie do dysponowania nieruchomością na cele projektu 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i="0" u="none" strike="noStrike" baseline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i="0" u="none" strike="noStrike" baseline="0" dirty="0">
                <a:solidFill>
                  <a:srgbClr val="000000"/>
                </a:solidFill>
              </a:rPr>
              <a:t>Zał. 7 Dokumenty potwierdzające sytuację finansową wnioskodawcy. 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i="0" u="none" strike="noStrike" baseline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Zał. 8. Oświadczenie  o kwalifikowalności podatku VAT (jeżeli dotyczy) </a:t>
            </a:r>
          </a:p>
          <a:p>
            <a:r>
              <a:rPr lang="pl-PL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Ten załącznik należy złożyć tylko w przypadku uznania podatku od towarów i usług (VAT) w ramach projektu za koszt w całości lub w części kwalifikowalny</a:t>
            </a:r>
          </a:p>
        </p:txBody>
      </p:sp>
    </p:spTree>
    <p:extLst>
      <p:ext uri="{BB962C8B-B14F-4D97-AF65-F5344CB8AC3E}">
        <p14:creationId xmlns:p14="http://schemas.microsoft.com/office/powerpoint/2010/main" val="3416660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E5B4997-9F37-481B-B897-35D5CC5E3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6" y="198970"/>
            <a:ext cx="1861919" cy="178420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EF1C1EC-CDFA-477F-9C8D-F14A00FB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2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		</a:t>
            </a:r>
            <a:r>
              <a:rPr lang="pl-PL" b="1" dirty="0"/>
              <a:t>Załączniki do wniosku o dofinansowanie 						 </a:t>
            </a:r>
            <a:br>
              <a:rPr lang="pl-PL" b="1" dirty="0"/>
            </a:br>
            <a:r>
              <a:rPr lang="pl-PL" dirty="0"/>
              <a:t>		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C40E8F-DBCF-4DC3-8BB2-2887E6A1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625" y="1983177"/>
            <a:ext cx="10383520" cy="142683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78DB2D1-EDEB-DB26-328A-5782DF2E1DE8}"/>
              </a:ext>
            </a:extLst>
          </p:cNvPr>
          <p:cNvSpPr txBox="1"/>
          <p:nvPr/>
        </p:nvSpPr>
        <p:spPr>
          <a:xfrm>
            <a:off x="1025334" y="2081749"/>
            <a:ext cx="1038351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0" i="0" u="none" strike="noStrike" baseline="0" dirty="0">
                <a:solidFill>
                  <a:srgbClr val="000000"/>
                </a:solidFill>
              </a:rPr>
              <a:t>Zał. 9 Dokumenty rejestrowe/statutowe wnioskodawcy (jeśli dotyczy). 	</a:t>
            </a:r>
            <a:endParaRPr lang="pl-PL" sz="2000" dirty="0">
              <a:solidFill>
                <a:srgbClr val="000000"/>
              </a:solidFill>
            </a:endParaRPr>
          </a:p>
          <a:p>
            <a:endParaRPr lang="pl-PL" sz="2000" b="0" i="0" u="none" strike="noStrike" baseline="0" dirty="0">
              <a:solidFill>
                <a:srgbClr val="000000"/>
              </a:solidFill>
            </a:endParaRPr>
          </a:p>
          <a:p>
            <a:pPr algn="just">
              <a:spcAft>
                <a:spcPts val="600"/>
              </a:spcAft>
              <a:tabLst>
                <a:tab pos="2986405" algn="ctr"/>
                <a:tab pos="5972810" algn="r"/>
                <a:tab pos="449580" algn="l"/>
              </a:tabLst>
            </a:pPr>
            <a:r>
              <a:rPr lang="pl-PL" sz="20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Osoba prawna - </a:t>
            </a:r>
            <a:r>
              <a:rPr lang="pl-PL" sz="2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W związku elektronicznym dostępem do Krajowego Rejestru Sądowego pod adresem: </a:t>
            </a:r>
            <a:r>
              <a:rPr lang="pl-PL" sz="20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  <a:hlinkClick r:id="rId3"/>
              </a:rPr>
              <a:t>https://ems.ms.gov.pl/krs/wyszukiwaniepodmiotu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pl-PL" sz="2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w ramach załącznika nr 9 nie ma obowiązku przedkładania dokumentu rejestrowego dla przedsiębiorców będących osobami prawnymi.</a:t>
            </a:r>
            <a:endParaRPr lang="pl-PL" sz="2000" dirty="0">
              <a:effectLst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2986405" algn="ctr"/>
                <a:tab pos="5972810" algn="r"/>
                <a:tab pos="449580" algn="l"/>
              </a:tabLst>
            </a:pPr>
            <a:r>
              <a:rPr lang="pl-PL" sz="20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Organizacja pozarządowa, agencja, fundacja, stowarzyszenie</a:t>
            </a:r>
            <a:r>
              <a:rPr lang="pl-PL" sz="2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- W przypadku tych podmiotów wymagane jest złożenie dodatkowego załącznika: statutu lub innego dokumentu potwierdzającego prowadzenie działalności statutowej, o ile jest to wymagane zgodnie z dokumentacją programową</a:t>
            </a:r>
            <a:br>
              <a:rPr lang="pl-PL" sz="2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2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w celu uzasadnienia, że prowadzą działalność non-profit (tzn. realizując projekt nie działają w celu osiągnięcia zysku, lub że zysk jest przeznaczany na cele statutowe zgodne z projektem).</a:t>
            </a:r>
            <a:endParaRPr lang="pl-PL" sz="2000" dirty="0">
              <a:effectLst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2986405" algn="ctr"/>
                <a:tab pos="5972810" algn="r"/>
                <a:tab pos="449580" algn="l"/>
              </a:tabLst>
            </a:pPr>
            <a:r>
              <a:rPr lang="pl-PL" sz="20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Jednostka samorządu terytorialnego</a:t>
            </a:r>
            <a:r>
              <a:rPr lang="pl-PL" sz="2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- Załącznik nr 9 nie dotyczy jednostek samorządu terytorialnego. </a:t>
            </a:r>
            <a:endParaRPr lang="pl-PL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09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E5B4997-9F37-481B-B897-35D5CC5E3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6" y="198970"/>
            <a:ext cx="1861919" cy="178420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EF1C1EC-CDFA-477F-9C8D-F14A00FB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2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		</a:t>
            </a:r>
            <a:r>
              <a:rPr lang="pl-PL" b="1" dirty="0"/>
              <a:t>Załączniki do wniosku o dofinansowanie 						 </a:t>
            </a:r>
            <a:br>
              <a:rPr lang="pl-PL" b="1" dirty="0"/>
            </a:br>
            <a:r>
              <a:rPr lang="pl-PL" dirty="0"/>
              <a:t>		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C40E8F-DBCF-4DC3-8BB2-2887E6A1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625" y="1983177"/>
            <a:ext cx="10383520" cy="142683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78DB2D1-EDEB-DB26-328A-5782DF2E1DE8}"/>
              </a:ext>
            </a:extLst>
          </p:cNvPr>
          <p:cNvSpPr txBox="1"/>
          <p:nvPr/>
        </p:nvSpPr>
        <p:spPr>
          <a:xfrm>
            <a:off x="1025334" y="2081749"/>
            <a:ext cx="10383519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i="0" u="none" strike="noStrike" baseline="0" dirty="0">
                <a:solidFill>
                  <a:srgbClr val="000000"/>
                </a:solidFill>
              </a:rPr>
              <a:t>Zał. </a:t>
            </a:r>
            <a:r>
              <a:rPr lang="pl-PL" sz="2400" b="1" dirty="0">
                <a:solidFill>
                  <a:srgbClr val="000000"/>
                </a:solidFill>
              </a:rPr>
              <a:t>11 </a:t>
            </a:r>
            <a:r>
              <a:rPr lang="pl-PL" sz="2400" b="1" dirty="0">
                <a:effectLst/>
                <a:ea typeface="Times New Roman" panose="02020603050405020304" pitchFamily="18" charset="0"/>
              </a:rPr>
              <a:t>Oświadczenie o spełnianiu kryteriów MŚP (jeśli dotyczy)</a:t>
            </a:r>
          </a:p>
          <a:p>
            <a:endParaRPr lang="pl-PL" sz="2400" b="0" i="0" u="none" strike="noStrike" baseline="0" dirty="0">
              <a:solidFill>
                <a:srgbClr val="000000"/>
              </a:solidFill>
            </a:endParaRPr>
          </a:p>
          <a:p>
            <a:r>
              <a:rPr lang="pl-PL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EUAlbertina"/>
              </a:rPr>
              <a:t>T</a:t>
            </a:r>
            <a:r>
              <a:rPr lang="pl-PL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 oświadczenie dotyczy wyłącznie wnioskodawców, których projekt objęty jest zasadami pomocy publicznej (w tym pomocy de </a:t>
            </a:r>
            <a:r>
              <a:rPr lang="pl-PL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minimis</a:t>
            </a:r>
            <a:r>
              <a:rPr lang="pl-PL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), tj. wnioskodawców spełniających unijną definicję przedsiębiorcy.</a:t>
            </a:r>
          </a:p>
          <a:p>
            <a:r>
              <a:rPr lang="pl-PL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Zgodnie z art. 1. załącznika I </a:t>
            </a:r>
            <a:r>
              <a:rPr lang="pl-PL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"/>
              </a:rPr>
              <a:t>GBER</a:t>
            </a:r>
            <a:r>
              <a:rPr lang="pl-PL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pl-PL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przedsiębiorstwo</a:t>
            </a:r>
            <a:r>
              <a:rPr lang="pl-PL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uważa się podmiot prowadzący działalność gospodarczą bez względu na jego formę prawną. Zalicza się tu w szczególności osoby prowadzące działalność na własny rachunek oraz firmy rodzinne zajmujące się rzemiosłem lub inną działalnością, a także spółki lub stowarzyszenia prowadzące regularną działalność gospodarczą.</a:t>
            </a:r>
            <a:endParaRPr lang="pl-PL" sz="2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EUAlbertina"/>
            </a:endParaRPr>
          </a:p>
          <a:p>
            <a:endParaRPr lang="pl-PL" sz="1800" dirty="0">
              <a:solidFill>
                <a:srgbClr val="000000"/>
              </a:solidFill>
              <a:effectLst/>
              <a:latin typeface="EUAlbertina"/>
              <a:ea typeface="Times New Roman" panose="02020603050405020304" pitchFamily="18" charset="0"/>
              <a:cs typeface="EUAlbertina"/>
            </a:endParaRPr>
          </a:p>
          <a:p>
            <a:endParaRPr lang="pl-PL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179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E5B4997-9F37-481B-B897-35D5CC5E3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6" y="198970"/>
            <a:ext cx="1861919" cy="178420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EF1C1EC-CDFA-477F-9C8D-F14A00FB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2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		</a:t>
            </a:r>
            <a:r>
              <a:rPr lang="pl-PL" b="1" dirty="0"/>
              <a:t>Załączniki do wniosku o dofinansowanie 						 </a:t>
            </a:r>
            <a:br>
              <a:rPr lang="pl-PL" b="1" dirty="0"/>
            </a:br>
            <a:r>
              <a:rPr lang="pl-PL" dirty="0"/>
              <a:t>		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C40E8F-DBCF-4DC3-8BB2-2887E6A1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625" y="1983177"/>
            <a:ext cx="10383520" cy="142683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78DB2D1-EDEB-DB26-328A-5782DF2E1DE8}"/>
              </a:ext>
            </a:extLst>
          </p:cNvPr>
          <p:cNvSpPr txBox="1"/>
          <p:nvPr/>
        </p:nvSpPr>
        <p:spPr>
          <a:xfrm>
            <a:off x="1025334" y="2081749"/>
            <a:ext cx="10383519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Załącznik 12. Formularz informacji przedstawianych przy ubieganiu się o pomoc inną niż pomoc w rolnictwie lub rybołówstwie, pomoc de minimis lub pomoc de minimis</a:t>
            </a:r>
            <a:r>
              <a:rPr lang="pl-PL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 rolnictwie lub rybołówstwie</a:t>
            </a:r>
            <a:r>
              <a:rPr lang="pl-PL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ea typeface="Times New Roman" panose="02020603050405020304" pitchFamily="18" charset="0"/>
              </a:rPr>
              <a:t>(jeśli dotyczy)</a:t>
            </a:r>
          </a:p>
          <a:p>
            <a:pPr algn="just"/>
            <a:endParaRPr lang="pl-PL" sz="2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EUAlbertina"/>
            </a:endParaRPr>
          </a:p>
          <a:p>
            <a:pPr algn="just">
              <a:spcAft>
                <a:spcPts val="600"/>
              </a:spcAft>
            </a:pPr>
            <a:r>
              <a:rPr lang="x-none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Załącznik 13. Oświadczenie wnioskodawcy dotyczące pomocy de minimis</a:t>
            </a:r>
            <a:r>
              <a:rPr lang="pl-PL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ea typeface="Times New Roman" panose="02020603050405020304" pitchFamily="18" charset="0"/>
              </a:rPr>
              <a:t>(jeśli dotyczy)</a:t>
            </a:r>
          </a:p>
          <a:p>
            <a:pPr algn="just">
              <a:spcAft>
                <a:spcPts val="600"/>
              </a:spcAft>
            </a:pPr>
            <a:r>
              <a:rPr lang="pl-PL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Ten załącznik dotyczy wyłącznie wnioskodawców, których projekt objęty jest zasadami pomocy de </a:t>
            </a:r>
            <a:r>
              <a:rPr lang="pl-PL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minimis</a:t>
            </a:r>
            <a:r>
              <a:rPr lang="pl-PL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EUAlbertina"/>
            </a:endParaRPr>
          </a:p>
          <a:p>
            <a:endParaRPr lang="pl-PL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093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E5B4997-9F37-481B-B897-35D5CC5E3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6" y="198970"/>
            <a:ext cx="1861919" cy="178420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EF1C1EC-CDFA-477F-9C8D-F14A00FB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292"/>
            <a:ext cx="11109960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		</a:t>
            </a:r>
            <a:r>
              <a:rPr lang="pl-PL" b="1" dirty="0"/>
              <a:t>Załączniki do wniosku o dofinansowanie 		</a:t>
            </a:r>
            <a:r>
              <a:rPr lang="pl-PL" sz="2200" b="1" dirty="0"/>
              <a:t>         14. Inne niezbędne dokumenty wymagane prawem lub kategorią projektu, w szczególności:	 </a:t>
            </a:r>
            <a:br>
              <a:rPr lang="pl-PL" sz="2200" b="1" dirty="0"/>
            </a:br>
            <a:r>
              <a:rPr lang="pl-PL" dirty="0"/>
              <a:t>		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C40E8F-DBCF-4DC3-8BB2-2887E6A1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625" y="1983177"/>
            <a:ext cx="10383520" cy="142683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78DB2D1-EDEB-DB26-328A-5782DF2E1DE8}"/>
              </a:ext>
            </a:extLst>
          </p:cNvPr>
          <p:cNvSpPr txBox="1"/>
          <p:nvPr/>
        </p:nvSpPr>
        <p:spPr>
          <a:xfrm>
            <a:off x="994853" y="2027835"/>
            <a:ext cx="1038351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Oświadczenie dotyczące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spójności dokumentacji projektowej </a:t>
            </a:r>
            <a:r>
              <a:rPr lang="pl-PL" sz="18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(wg wzoru)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Oświadczenie Wnioskodawcy dotyczące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przestrzegania zasad ochrony środowiska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(jeśli dotyczy); </a:t>
            </a:r>
            <a:r>
              <a:rPr lang="pl-PL" sz="18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(wg wzoru)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Przedmiotowy załącznik dotyczy wyłącznie sytuacji, gdy ze względu na specyfikę danego projektu wnioskodawca nie ma konieczności dostarczania do przedmiotowego wniosku o dofinansowanie projektu dokumentacji środowiskowej, tj. załączników nr 2.1 – 2.3. 	</a:t>
            </a: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Oświadczenie Wnioskodawcy, że przedmiot realizacji projektu nie dotyczy rodzajów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działalności wykluczonych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 możliwości uzyskania pomocy finansowej,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Informacja nt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mechanizmu monitorowania i wycofania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jaki znajdzie zastosowanie, w celu zapewnienia, że działalność gospodarcza w całym okresie amortyzacji infrastruktury sfinansowanej ze środków RPO WK-P 2014-2020 będzie miała charakter pomocniczy, zgodnie z warunkiem udzielenia wsparcia I.9 (w przypadku prowadzenia przez wnioskodawcę działalności gospodarczej o charakterze pomocniczym). W przypadku, gdy ww. mechanizm nie dotyczy projektu lub zostanie przedstawiony w sekcji C.4 wniosku lub w Studium wykonalności, wówczas nie ma konieczności składania dodatkowego załącznika. 	</a:t>
            </a: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2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E5B4997-9F37-481B-B897-35D5CC5E3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6" y="198970"/>
            <a:ext cx="1861919" cy="178420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EF1C1EC-CDFA-477F-9C8D-F14A00FB9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		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C40E8F-DBCF-4DC3-8BB2-2887E6A15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dirty="0"/>
              <a:t>Obowiązujące zasady naboru przedstawione zostały w </a:t>
            </a:r>
            <a:r>
              <a:rPr lang="pl-PL" dirty="0">
                <a:hlinkClick r:id="rId3"/>
              </a:rPr>
              <a:t>ogłoszeniu konkursowym.</a:t>
            </a:r>
            <a:endParaRPr lang="pl-PL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dirty="0"/>
              <a:t>Ogłoszenie: 12 maja 2022r.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dirty="0"/>
              <a:t>Nabór 26 maja – 2 czerwca 2022r.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3298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E5B4997-9F37-481B-B897-35D5CC5E3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6" y="198970"/>
            <a:ext cx="1861919" cy="178420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EF1C1EC-CDFA-477F-9C8D-F14A00FB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292"/>
            <a:ext cx="11109960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		</a:t>
            </a:r>
            <a:r>
              <a:rPr lang="pl-PL" b="1" dirty="0"/>
              <a:t>Załączniki do wniosku o dofinansowanie 		</a:t>
            </a:r>
            <a:r>
              <a:rPr lang="pl-PL" sz="2200" b="1" dirty="0"/>
              <a:t>         14. Inne niezbędne dokumenty wymagane prawem lub kategorią projektu, w szczególności:	 </a:t>
            </a:r>
            <a:br>
              <a:rPr lang="pl-PL" sz="2200" b="1" dirty="0"/>
            </a:br>
            <a:r>
              <a:rPr lang="pl-PL" dirty="0"/>
              <a:t>		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C40E8F-DBCF-4DC3-8BB2-2887E6A1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625" y="1983177"/>
            <a:ext cx="10383520" cy="142683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78DB2D1-EDEB-DB26-328A-5782DF2E1DE8}"/>
              </a:ext>
            </a:extLst>
          </p:cNvPr>
          <p:cNvSpPr txBox="1"/>
          <p:nvPr/>
        </p:nvSpPr>
        <p:spPr>
          <a:xfrm>
            <a:off x="994853" y="2027835"/>
            <a:ext cx="1038351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Pozytywna Opinia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wydana przez Kujawsko-Pomorskie Biuro Planowania Przestrzennego i Regionalnego odnośnie zgodności ze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Standardami w zakresie kształtowania ładu przestrzennego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 województwie kujawsko-pomorskim - zgodnie z zapisami warunku udzielenia wsparcia II.7. (ścieżka postępowania dotycząca uzyskania opinii została zamieszczona w podrozdziale VI.2 Zasad wsparcia, stanowiących załącznik do Ogłoszenia o naborze). 	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0CC53A9-632D-7CB8-C49E-3B51BC77941B}"/>
              </a:ext>
            </a:extLst>
          </p:cNvPr>
          <p:cNvSpPr txBox="1"/>
          <p:nvPr/>
        </p:nvSpPr>
        <p:spPr>
          <a:xfrm>
            <a:off x="1321624" y="3951516"/>
            <a:ext cx="77004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0" u="none" strike="noStrike" baseline="0" dirty="0">
                <a:solidFill>
                  <a:srgbClr val="000000"/>
                </a:solidFill>
              </a:rPr>
              <a:t>Kujawsko-Pomorskie Biuro Planowania Przestrzennego i Regionalnego </a:t>
            </a:r>
          </a:p>
          <a:p>
            <a:r>
              <a:rPr lang="pl-PL" dirty="0"/>
              <a:t>Barbara Kosińska</a:t>
            </a:r>
          </a:p>
          <a:p>
            <a:r>
              <a:rPr lang="pl-PL" dirty="0"/>
              <a:t>tel. 508 134 760</a:t>
            </a:r>
          </a:p>
          <a:p>
            <a:r>
              <a:rPr lang="pl-PL" dirty="0"/>
              <a:t>uzgodnienia@biuro-planowania.pl</a:t>
            </a:r>
          </a:p>
          <a:p>
            <a:r>
              <a:rPr lang="pl-PL" dirty="0"/>
              <a:t>wystarczy zapytanie droga e-mailową</a:t>
            </a:r>
          </a:p>
        </p:txBody>
      </p:sp>
    </p:spTree>
    <p:extLst>
      <p:ext uri="{BB962C8B-B14F-4D97-AF65-F5344CB8AC3E}">
        <p14:creationId xmlns:p14="http://schemas.microsoft.com/office/powerpoint/2010/main" val="296377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E5B4997-9F37-481B-B897-35D5CC5E3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6" y="198970"/>
            <a:ext cx="1861919" cy="178420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EF1C1EC-CDFA-477F-9C8D-F14A00FB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292"/>
            <a:ext cx="11109960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		</a:t>
            </a:r>
            <a:r>
              <a:rPr lang="pl-PL" b="1" dirty="0"/>
              <a:t>Załączniki do wniosku o dofinansowanie 		</a:t>
            </a:r>
            <a:r>
              <a:rPr lang="pl-PL" sz="2200" b="1" dirty="0"/>
              <a:t>         14. Inne niezbędne dokumenty wymagane prawem lub kategorią projektu, w szczególności:	 </a:t>
            </a:r>
            <a:br>
              <a:rPr lang="pl-PL" sz="2200" b="1" dirty="0"/>
            </a:br>
            <a:r>
              <a:rPr lang="pl-PL" dirty="0"/>
              <a:t>		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C40E8F-DBCF-4DC3-8BB2-2887E6A1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625" y="1983177"/>
            <a:ext cx="10383520" cy="142683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78DB2D1-EDEB-DB26-328A-5782DF2E1DE8}"/>
              </a:ext>
            </a:extLst>
          </p:cNvPr>
          <p:cNvSpPr txBox="1"/>
          <p:nvPr/>
        </p:nvSpPr>
        <p:spPr>
          <a:xfrm>
            <a:off x="994853" y="2027835"/>
            <a:ext cx="10383519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Opis operacji/projektu pod kątem lokalnych kryteriów wyboru (na wzorze przygotowanym przez LGD)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Załącznik obowiązkowy, bez niego trudno przyznać punkty za spełnienie kryteriów wyboru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0CC53A9-632D-7CB8-C49E-3B51BC77941B}"/>
              </a:ext>
            </a:extLst>
          </p:cNvPr>
          <p:cNvSpPr txBox="1"/>
          <p:nvPr/>
        </p:nvSpPr>
        <p:spPr>
          <a:xfrm>
            <a:off x="1321624" y="3951516"/>
            <a:ext cx="7700455" cy="76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Maksymalna liczba punktów:  20   </a:t>
            </a:r>
            <a:endParaRPr lang="pl-PL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18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Minimum punktowe: 8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2415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E5B4997-9F37-481B-B897-35D5CC5E3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6" y="198970"/>
            <a:ext cx="1861919" cy="178420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EF1C1EC-CDFA-477F-9C8D-F14A00FB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292"/>
            <a:ext cx="11109960" cy="1325563"/>
          </a:xfrm>
        </p:spPr>
        <p:txBody>
          <a:bodyPr>
            <a:normAutofit/>
          </a:bodyPr>
          <a:lstStyle/>
          <a:p>
            <a:r>
              <a:rPr lang="pl-PL" dirty="0"/>
              <a:t>		</a:t>
            </a:r>
            <a:r>
              <a:rPr lang="pl-PL" b="1" dirty="0"/>
              <a:t>Wniosek o dofinansowanie</a:t>
            </a:r>
            <a:r>
              <a:rPr lang="pl-PL" sz="2200" b="1" dirty="0"/>
              <a:t>	 </a:t>
            </a:r>
            <a:br>
              <a:rPr lang="pl-PL" sz="2200" b="1" dirty="0"/>
            </a:br>
            <a:r>
              <a:rPr lang="pl-PL" dirty="0"/>
              <a:t>		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C40E8F-DBCF-4DC3-8BB2-2887E6A1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420" y="2193069"/>
            <a:ext cx="10383520" cy="142683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sekcji C2 wpisać kilka zdań potwierdzających, że spełnione są poniższe  warunki wynikające z SZOOP: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zakup sprzętu i wyposażenia z przeznaczeniem do prowadzenia zajęć innych niż pozalekcyjne; </a:t>
            </a: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doposażanie lokalnych zespołów i orkiestr, w których dzieci i młodzież do 25 roku życia stanowią mniej niż 50% członków;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tworzenie miejsc rozwijania pasji lub aktywnego spędzania czasu, do których dzieci i młodzież nie będą miały dostępu lub będzie on ograniczony.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1800" i="0" u="none" strike="noStrike" baseline="0" dirty="0"/>
              <a:t>W sekcji  C.2. zawrzeć </a:t>
            </a:r>
            <a:r>
              <a:rPr lang="pl-PL" sz="1800" dirty="0"/>
              <a:t>ewentualne wyjaśnienie, że projekt ma charakter nieinfrastrukturalny</a:t>
            </a:r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0CC53A9-632D-7CB8-C49E-3B51BC77941B}"/>
              </a:ext>
            </a:extLst>
          </p:cNvPr>
          <p:cNvSpPr txBox="1"/>
          <p:nvPr/>
        </p:nvSpPr>
        <p:spPr>
          <a:xfrm>
            <a:off x="1321624" y="3951516"/>
            <a:ext cx="7700455" cy="37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3861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E5B4997-9F37-481B-B897-35D5CC5E3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6" y="198970"/>
            <a:ext cx="1861919" cy="178420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EF1C1EC-CDFA-477F-9C8D-F14A00FB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292"/>
            <a:ext cx="11109960" cy="1325563"/>
          </a:xfrm>
        </p:spPr>
        <p:txBody>
          <a:bodyPr>
            <a:normAutofit/>
          </a:bodyPr>
          <a:lstStyle/>
          <a:p>
            <a:r>
              <a:rPr lang="pl-PL" dirty="0"/>
              <a:t>		</a:t>
            </a:r>
            <a:r>
              <a:rPr lang="pl-PL" b="1" dirty="0"/>
              <a:t>Wniosek o dofinansowanie</a:t>
            </a:r>
            <a:r>
              <a:rPr lang="pl-PL" sz="2200" b="1" dirty="0"/>
              <a:t>	 </a:t>
            </a:r>
            <a:br>
              <a:rPr lang="pl-PL" sz="2200" b="1" dirty="0"/>
            </a:br>
            <a:r>
              <a:rPr lang="pl-PL" dirty="0"/>
              <a:t>		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C40E8F-DBCF-4DC3-8BB2-2887E6A1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420" y="2193069"/>
            <a:ext cx="10383520" cy="1426830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SEKCJA I. Główne mierzalne wskaźniki osiągnięcia celów projektu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Liczba młodych osób (poniżej 25 roku życia), korzystających z nowych i/lub ulepszonych miejsc aktywności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Źródło informacji: np.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ewidencja wnioskodawcy;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raport wnioskodawcy;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raport wnioskodawcy przygotowany na podstawie ewidencji prowadzonych przez realizatora projektu;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liczba osób w wieku od ..do ... lat zamieszkujących w miejscowości ….. (np. w wieku do 25 lat)</a:t>
            </a: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0CC53A9-632D-7CB8-C49E-3B51BC77941B}"/>
              </a:ext>
            </a:extLst>
          </p:cNvPr>
          <p:cNvSpPr txBox="1"/>
          <p:nvPr/>
        </p:nvSpPr>
        <p:spPr>
          <a:xfrm>
            <a:off x="1321624" y="3951516"/>
            <a:ext cx="7700455" cy="37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7599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DFA0E8-B514-4551-AAB9-C41C8F93D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cap="none" dirty="0"/>
              <a:t>Procedura oceny i wyboru operacji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18A013-6C0A-46DD-89B9-C41F7A694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008" y="1853754"/>
            <a:ext cx="10330846" cy="3450613"/>
          </a:xfrm>
        </p:spPr>
        <p:txBody>
          <a:bodyPr>
            <a:noAutofit/>
          </a:bodyPr>
          <a:lstStyle/>
          <a:p>
            <a:r>
              <a:rPr lang="pl-PL" sz="2000" dirty="0"/>
              <a:t>LGD ogłasza konkurs/nabór wniosków (www.partnerstwo.borytucholskie.pl) </a:t>
            </a:r>
          </a:p>
          <a:p>
            <a:r>
              <a:rPr lang="pl-PL" sz="2000" dirty="0"/>
              <a:t>JST/organizacja składa wniosek z załącznikami do LGD </a:t>
            </a:r>
          </a:p>
          <a:p>
            <a:r>
              <a:rPr lang="pl-PL" sz="2000" dirty="0"/>
              <a:t>LGD dokonuje weryfikacji wstępnej wniosku/wzywa do uzupełnień</a:t>
            </a:r>
          </a:p>
          <a:p>
            <a:r>
              <a:rPr lang="pl-PL" sz="2000" dirty="0"/>
              <a:t>Rada Decyzyjna LGD dokonuje wyboru i ustalenia kwoty wsparcia (pomoc przysługuje według kolejności ustalonej na podstawie liczby punktów uzyskanych w ramach oceny prowadzonej przez Radę Decyzyjną z zastosowaniem kryteriów wyboru operacji określonych w LSR i wskazanych w ogłoszeniu.)</a:t>
            </a:r>
          </a:p>
          <a:p>
            <a:r>
              <a:rPr lang="pl-PL" sz="2000" dirty="0"/>
              <a:t>LGD przekazuje wnioski do Urzędu Marszałkowskiego Województwa Kujawsko - Pomorskiego </a:t>
            </a:r>
          </a:p>
          <a:p>
            <a:r>
              <a:rPr lang="pl-PL" sz="2000" dirty="0"/>
              <a:t>UMWK-P weryfikuje merytorycznie wnioski, podpisuje umowy z wnioskodawcą</a:t>
            </a:r>
          </a:p>
          <a:p>
            <a:r>
              <a:rPr lang="pl-PL" sz="2000" dirty="0"/>
              <a:t>Wnioskodawca realizuje operację (możliwa wypłata zaliczki/wyprzedzającego finansowania), składa wniosek o płatność do UMWK-P, </a:t>
            </a:r>
          </a:p>
          <a:p>
            <a:r>
              <a:rPr lang="pl-PL" sz="2000" dirty="0"/>
              <a:t>UMWK-P weryfikuje wniosek o płatność, dokonuje płatności dla wnioskodawcy</a:t>
            </a:r>
          </a:p>
        </p:txBody>
      </p:sp>
    </p:spTree>
    <p:extLst>
      <p:ext uri="{BB962C8B-B14F-4D97-AF65-F5344CB8AC3E}">
        <p14:creationId xmlns:p14="http://schemas.microsoft.com/office/powerpoint/2010/main" val="1422149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32306A4-C554-442D-8866-C4808B49F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575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D4B2A04-3A91-4022-8A0C-8B74AFB9349E}"/>
              </a:ext>
            </a:extLst>
          </p:cNvPr>
          <p:cNvSpPr txBox="1"/>
          <p:nvPr/>
        </p:nvSpPr>
        <p:spPr>
          <a:xfrm>
            <a:off x="4951170" y="1647825"/>
            <a:ext cx="68674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C00000"/>
                </a:solidFill>
              </a:rPr>
              <a:t>Zapraszamy na bezpłatne doradztwo </a:t>
            </a:r>
          </a:p>
          <a:p>
            <a:r>
              <a:rPr lang="pl-PL" sz="2800" b="1" dirty="0">
                <a:solidFill>
                  <a:srgbClr val="C00000"/>
                </a:solidFill>
              </a:rPr>
              <a:t>do Biura Partnerstwa „LGD Bory Tucholskie”</a:t>
            </a:r>
          </a:p>
          <a:p>
            <a:endParaRPr lang="pl-PL" sz="2800" b="1" dirty="0">
              <a:solidFill>
                <a:srgbClr val="C00000"/>
              </a:solidFill>
            </a:endParaRPr>
          </a:p>
          <a:p>
            <a:r>
              <a:rPr lang="pl-PL" sz="2800" b="1" dirty="0">
                <a:solidFill>
                  <a:srgbClr val="C00000"/>
                </a:solidFill>
              </a:rPr>
              <a:t>Tuchola, ul. Kolejowa 4</a:t>
            </a:r>
          </a:p>
          <a:p>
            <a:r>
              <a:rPr lang="pl-PL" sz="2800" b="1" dirty="0">
                <a:solidFill>
                  <a:srgbClr val="C00000"/>
                </a:solidFill>
              </a:rPr>
              <a:t>tel. 52 336 12 13</a:t>
            </a:r>
          </a:p>
          <a:p>
            <a:endParaRPr lang="pl-PL" sz="2800" b="1" dirty="0">
              <a:solidFill>
                <a:srgbClr val="C00000"/>
              </a:solidFill>
              <a:hlinkClick r:id="rId2"/>
            </a:endParaRPr>
          </a:p>
          <a:p>
            <a:r>
              <a:rPr lang="pl-PL" sz="2800" b="1" dirty="0">
                <a:hlinkClick r:id="rId2"/>
              </a:rPr>
              <a:t>partnerstwo@borytucholskie.pl</a:t>
            </a:r>
            <a:r>
              <a:rPr lang="pl-PL" sz="2800" b="1" dirty="0"/>
              <a:t> </a:t>
            </a:r>
          </a:p>
          <a:p>
            <a:r>
              <a:rPr lang="pl-PL" sz="2800" b="1" dirty="0">
                <a:hlinkClick r:id="rId3"/>
              </a:rPr>
              <a:t>www.partnerstwo.borytucholskie.pl</a:t>
            </a:r>
            <a:r>
              <a:rPr lang="pl-PL" sz="2800" b="1" dirty="0"/>
              <a:t>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B80363F-1184-4B20-9240-5DFFC5ABD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8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E5B4997-9F37-481B-B897-35D5CC5E3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6" y="198970"/>
            <a:ext cx="1861919" cy="178420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EF1C1EC-CDFA-477F-9C8D-F14A00FB9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		Zakres projektów </a:t>
            </a:r>
            <a:br>
              <a:rPr lang="pl-PL" dirty="0"/>
            </a:br>
            <a:r>
              <a:rPr lang="pl-PL" dirty="0"/>
              <a:t>		</a:t>
            </a:r>
            <a:r>
              <a:rPr lang="pl-PL" sz="3200" dirty="0"/>
              <a:t>(zgodnie z </a:t>
            </a:r>
            <a:r>
              <a:rPr lang="pl-PL" sz="3200" dirty="0" err="1"/>
              <a:t>SzOOP</a:t>
            </a:r>
            <a:r>
              <a:rPr lang="pl-PL" sz="3200" dirty="0"/>
              <a:t> RPO WK-P)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C40E8F-DBCF-4DC3-8BB2-2887E6A15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b="1" dirty="0"/>
              <a:t>Aktywność lokalnej młodzieży – projekty zaspakajające potrzeby dzieci i młodzieży, w tym: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l-PL" dirty="0"/>
              <a:t>pozwalające młodym ludziom zdrowo i aktywnie spędzać czas wolny (np. budowa </a:t>
            </a:r>
            <a:r>
              <a:rPr lang="pl-PL" dirty="0" err="1"/>
              <a:t>skateparków</a:t>
            </a:r>
            <a:r>
              <a:rPr lang="pl-PL" dirty="0"/>
              <a:t>, siłowni zewnętrznych zawierających urządzenia przeznaczone dla dzieci i młodzieży (np. trenowania </a:t>
            </a:r>
            <a:r>
              <a:rPr lang="pl-PL" dirty="0" err="1"/>
              <a:t>parkour</a:t>
            </a:r>
            <a:r>
              <a:rPr lang="pl-PL" dirty="0"/>
              <a:t>), ogólnodostępnej infrastruktury sportowej, lodowisk, kręgielni, </a:t>
            </a:r>
            <a:r>
              <a:rPr lang="pl-PL" dirty="0" err="1"/>
              <a:t>bezasekuracyjnych</a:t>
            </a:r>
            <a:r>
              <a:rPr lang="pl-PL" dirty="0"/>
              <a:t> parków linowych, placów zabaw i/lub centrów rozrywki w tym z elementami dla dzieci z niepełnosprawnością;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l-PL" dirty="0"/>
              <a:t>pozwalające młodym ludziom rozwijać pasje i zainteresowania (np. studia nagrań dla młodzieżowych zespołów czy młodych solistów, doposażenie lokalnych zespołów i/lub orkiestr w niezbędne do występów scenicznych stroje czy instrumenty, wyposażenie klubów i/lub kółek zainteresowań w sprzęt i materiały dostosowane do profilu prowadzonych w nich zajęć).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5993E2E-F87C-4850-A761-C8ED02D1BD89}"/>
              </a:ext>
            </a:extLst>
          </p:cNvPr>
          <p:cNvSpPr txBox="1"/>
          <p:nvPr/>
        </p:nvSpPr>
        <p:spPr>
          <a:xfrm>
            <a:off x="7874000" y="5576798"/>
            <a:ext cx="367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/>
              <a:t>Typ projektu nr 5 – oś 7 RPO WK-P</a:t>
            </a:r>
          </a:p>
          <a:p>
            <a:r>
              <a:rPr lang="pl-PL" b="1" i="1" dirty="0"/>
              <a:t>Link do </a:t>
            </a:r>
            <a:r>
              <a:rPr lang="pl-PL" b="1" i="1" dirty="0" err="1"/>
              <a:t>SzOOP</a:t>
            </a:r>
            <a:r>
              <a:rPr lang="pl-PL" b="1" i="1" dirty="0"/>
              <a:t> RPO WK-P 2014-2020</a:t>
            </a:r>
          </a:p>
          <a:p>
            <a:pPr algn="ctr"/>
            <a:r>
              <a:rPr lang="pl-PL" b="1" i="1" dirty="0">
                <a:hlinkClick r:id="rId3"/>
              </a:rPr>
              <a:t>TUTAJ</a:t>
            </a:r>
            <a:endParaRPr lang="pl-PL" b="1" i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517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E5B4997-9F37-481B-B897-35D5CC5E3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6" y="198970"/>
            <a:ext cx="1861919" cy="178420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EF1C1EC-CDFA-477F-9C8D-F14A00FB9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		</a:t>
            </a:r>
            <a:r>
              <a:rPr lang="pl-PL" b="1" dirty="0"/>
              <a:t>Zakres projektów </a:t>
            </a:r>
            <a:br>
              <a:rPr lang="pl-PL" b="1" dirty="0"/>
            </a:br>
            <a:r>
              <a:rPr lang="pl-PL" b="1" dirty="0"/>
              <a:t>		</a:t>
            </a:r>
            <a:r>
              <a:rPr lang="pl-PL" sz="3200" b="1" dirty="0"/>
              <a:t>(zgodnie z LSR „</a:t>
            </a:r>
            <a:r>
              <a:rPr lang="pl-PL" sz="3200" b="1" dirty="0" err="1"/>
              <a:t>Dekel</a:t>
            </a:r>
            <a:r>
              <a:rPr lang="pl-PL" sz="3200" b="1" dirty="0"/>
              <a:t> do borowiackiej grapy”, 				przedsięwzięcie 1.2.1 Feste </a:t>
            </a:r>
            <a:r>
              <a:rPr lang="pl-PL" sz="3200" b="1" dirty="0" err="1"/>
              <a:t>odnówka</a:t>
            </a:r>
            <a:r>
              <a:rPr lang="pl-PL" sz="3200" b="1" dirty="0"/>
              <a:t>, czyli rewitalizacja)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C40E8F-DBCF-4DC3-8BB2-2887E6A1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51" y="2404745"/>
            <a:ext cx="91186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Lista rekomendowanych zadań (nie stanowi ona katalogu zamkniętego):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projekty pozwalające młodym ludziom zdrowo i aktywnie spędzać czas wolny: </a:t>
            </a:r>
            <a:r>
              <a:rPr lang="pl-PL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skatepark</a:t>
            </a:r>
            <a:r>
              <a:rPr lang="pl-PL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pumptrack</a:t>
            </a:r>
            <a:r>
              <a:rPr lang="pl-PL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wiata ogniskowa, </a:t>
            </a:r>
            <a:r>
              <a:rPr lang="pl-PL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bezasekuracyjny</a:t>
            </a:r>
            <a:r>
              <a:rPr lang="pl-PL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park linowy, siłownia plenerowa, ścianka wspinaczkowa, urządzenia do </a:t>
            </a:r>
            <a:r>
              <a:rPr lang="pl-PL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street</a:t>
            </a:r>
            <a:r>
              <a:rPr lang="pl-PL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workout’u</a:t>
            </a:r>
            <a:r>
              <a:rPr lang="pl-PL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projekty pozwalające młodym ludziom rozwijać pasje i zainteresowania: zakup wyposażenia dla kółek </a:t>
            </a:r>
            <a:r>
              <a:rPr lang="pl-PL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zaintersowań</a:t>
            </a:r>
            <a:r>
              <a:rPr lang="pl-PL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związanych z nowymi technologiami (np. drukarki 3D, robotyka), utworzenie studia nagrań.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Ścianka wspinaczkowa w toruńskiej szkole posłuży do rehabilitacji dzieci">
            <a:extLst>
              <a:ext uri="{FF2B5EF4-FFF2-40B4-BE49-F238E27FC236}">
                <a16:creationId xmlns:a16="http://schemas.microsoft.com/office/drawing/2014/main" id="{ACB222BA-0B71-4E17-8EB0-CAE9FA1AA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251" y="2129136"/>
            <a:ext cx="2562098" cy="382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75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E5B4997-9F37-481B-B897-35D5CC5E3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6" y="198970"/>
            <a:ext cx="1861919" cy="178420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EF1C1EC-CDFA-477F-9C8D-F14A00FB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292"/>
            <a:ext cx="10515600" cy="1325563"/>
          </a:xfrm>
        </p:spPr>
        <p:txBody>
          <a:bodyPr/>
          <a:lstStyle/>
          <a:p>
            <a:r>
              <a:rPr lang="pl-PL" dirty="0"/>
              <a:t>		</a:t>
            </a:r>
            <a:r>
              <a:rPr lang="pl-PL" b="1" dirty="0"/>
              <a:t>Zakres projektów - ograniczenia</a:t>
            </a:r>
            <a:br>
              <a:rPr lang="pl-PL" dirty="0"/>
            </a:br>
            <a:r>
              <a:rPr lang="pl-PL" dirty="0"/>
              <a:t>		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C40E8F-DBCF-4DC3-8BB2-2887E6A1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149334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Wsparcie będzie udzielane wyłącznie projektom skierowanym do dzieci i młodzieży w ramach rozwijania ich pasji, zainteresowań czy aktywnego spędzania wolnego czasu. Wsparcie nie może być udzielane na: 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zakup sprzętu i wyposażenia z przeznaczeniem do prowadzenia zajęć innych niż pozalekcyjne; 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doposażania lokalnych zespołów i orkiestr, w których dzieci i młodzież do 25 roku życia stanowią mniej niż 50% członków; 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tworzenie miejsc rozwijania pasji lub aktywnego spędzania czasu, do których dzieci i młodzież nie będą miały dostępu lub będzie on ograniczony.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15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E5B4997-9F37-481B-B897-35D5CC5E3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6" y="198970"/>
            <a:ext cx="1861919" cy="178420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EF1C1EC-CDFA-477F-9C8D-F14A00FB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292"/>
            <a:ext cx="10515600" cy="1325563"/>
          </a:xfrm>
        </p:spPr>
        <p:txBody>
          <a:bodyPr/>
          <a:lstStyle/>
          <a:p>
            <a:r>
              <a:rPr lang="pl-PL" dirty="0"/>
              <a:t>		</a:t>
            </a:r>
            <a:r>
              <a:rPr lang="pl-PL" b="1" dirty="0"/>
              <a:t>Limit środków w konkursie, wskaźniki</a:t>
            </a:r>
            <a:br>
              <a:rPr lang="pl-PL" dirty="0"/>
            </a:br>
            <a:r>
              <a:rPr lang="pl-PL" dirty="0"/>
              <a:t>		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C40E8F-DBCF-4DC3-8BB2-2887E6A1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160" y="2078370"/>
            <a:ext cx="1099312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Limit środków w konkursie – </a:t>
            </a:r>
            <a:r>
              <a:rPr lang="pl-PL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1.100.209,19 zł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u="sng" dirty="0">
                <a:latin typeface="Calibri" panose="020F0502020204030204" pitchFamily="34" charset="0"/>
                <a:ea typeface="Calibri" panose="020F0502020204030204" pitchFamily="34" charset="0"/>
              </a:rPr>
              <a:t>Wskaźniki: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Liczba nowych i/lub ulepszonych miejsc aktywności dla lokalnej młodzieży – </a:t>
            </a:r>
            <a:r>
              <a:rPr lang="pl-PL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 miejsc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Liczba młodych osób (poniżej 25 roku życia), korzystających z nowych i/lub ulepszonych miejsc aktywności – </a:t>
            </a:r>
            <a:r>
              <a:rPr lang="pl-PL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880 osób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89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E5B4997-9F37-481B-B897-35D5CC5E3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6" y="198970"/>
            <a:ext cx="1861919" cy="178420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EF1C1EC-CDFA-477F-9C8D-F14A00FB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2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		</a:t>
            </a:r>
            <a:r>
              <a:rPr lang="pl-PL" b="1" dirty="0"/>
              <a:t>Kto może składać wnioski? </a:t>
            </a:r>
            <a:br>
              <a:rPr lang="pl-PL" b="1" dirty="0"/>
            </a:br>
            <a:r>
              <a:rPr lang="pl-PL" b="1" dirty="0"/>
              <a:t>			</a:t>
            </a:r>
            <a:r>
              <a:rPr lang="pl-PL" sz="2200" b="1" dirty="0"/>
              <a:t>(planowane warunki)</a:t>
            </a:r>
            <a:br>
              <a:rPr lang="pl-PL" sz="2200" dirty="0"/>
            </a:br>
            <a:r>
              <a:rPr lang="pl-PL" dirty="0"/>
              <a:t>		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C40E8F-DBCF-4DC3-8BB2-2887E6A1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880" y="1499086"/>
            <a:ext cx="10383520" cy="142683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jednostki samorządu terytorialnego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kwota dofinansowania do 135.744,17 zł (min. 7 wniosków)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organizacje pozarządowe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kwota dofinansowania do 50.000 zł (min. 3 wnioski)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wnioskodawca – 1 wniosek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02C00088-55F3-498C-BB05-8C15368A741F}"/>
              </a:ext>
            </a:extLst>
          </p:cNvPr>
          <p:cNvSpPr txBox="1">
            <a:spLocks/>
          </p:cNvSpPr>
          <p:nvPr/>
        </p:nvSpPr>
        <p:spPr>
          <a:xfrm>
            <a:off x="390666" y="55101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l-PL" sz="2800" dirty="0">
                <a:latin typeface="+mn-lt"/>
              </a:rPr>
              <a:t>Maksymalny % poziom dofinansowania </a:t>
            </a:r>
          </a:p>
          <a:p>
            <a:pPr algn="ctr">
              <a:lnSpc>
                <a:spcPct val="150000"/>
              </a:lnSpc>
            </a:pPr>
            <a:r>
              <a:rPr lang="pl-PL" sz="2800" dirty="0">
                <a:latin typeface="+mn-lt"/>
              </a:rPr>
              <a:t>wydatków kwalifikowalnych na poziomie projektu </a:t>
            </a:r>
            <a:r>
              <a:rPr lang="pl-PL" sz="2800" u="sng" dirty="0">
                <a:latin typeface="+mn-lt"/>
              </a:rPr>
              <a:t>do 98%</a:t>
            </a:r>
            <a:r>
              <a:rPr lang="pl-PL" sz="2800" b="1" u="sng" dirty="0">
                <a:latin typeface="+mn-lt"/>
              </a:rPr>
              <a:t> 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		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7B48B4E6-3130-4BCE-BB9F-1BCA9D455160}"/>
              </a:ext>
            </a:extLst>
          </p:cNvPr>
          <p:cNvCxnSpPr>
            <a:cxnSpLocks/>
          </p:cNvCxnSpPr>
          <p:nvPr/>
        </p:nvCxnSpPr>
        <p:spPr>
          <a:xfrm>
            <a:off x="1016000" y="5171440"/>
            <a:ext cx="9616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195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E5B4997-9F37-481B-B897-35D5CC5E3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6" y="198970"/>
            <a:ext cx="1861919" cy="178420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EF1C1EC-CDFA-477F-9C8D-F14A00FB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292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		</a:t>
            </a:r>
            <a:r>
              <a:rPr lang="pl-PL" b="1" dirty="0"/>
              <a:t>Lokalne kryteria wyboru  </a:t>
            </a:r>
            <a:br>
              <a:rPr lang="pl-PL" b="1" dirty="0"/>
            </a:br>
            <a:r>
              <a:rPr lang="pl-PL" dirty="0"/>
              <a:t>		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C40E8F-DBCF-4DC3-8BB2-2887E6A1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730" y="2002170"/>
            <a:ext cx="10383520" cy="142683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Kryteria przyjęte uchwałą </a:t>
            </a: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arządu Partnerstwa LGD Bory Tucholskie z dnia 8.12.2021r.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Maksymalna liczba punktów – 20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Minimum punktowe – 8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ea typeface="Times New Roman" panose="02020603050405020304" pitchFamily="18" charset="0"/>
              </a:rPr>
              <a:t>W przypadku uzyskania jednakowej ilości punktów przez dwie lub więcej operacji o kolejności na liście operacji wybranych, decyduje wyższy udział kwoty wkładu własnego do wartości kosztów kwalifikowalnych operacji. W drugiej kolejności o miejscu na liście decyduje niższa kwota dofinansowania operacji, a w trzeciej  kolejności data i godzina przyjęcia wniosku w Biurze LGD.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9425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3932</Words>
  <Application>Microsoft Office PowerPoint</Application>
  <PresentationFormat>Panoramiczny</PresentationFormat>
  <Paragraphs>271</Paragraphs>
  <Slides>36</Slides>
  <Notes>1</Notes>
  <HiddenSlides>2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4" baseType="lpstr">
      <vt:lpstr>Arial</vt:lpstr>
      <vt:lpstr>Arial Narrow</vt:lpstr>
      <vt:lpstr>Calibri</vt:lpstr>
      <vt:lpstr>Calibri Light</vt:lpstr>
      <vt:lpstr>EUAlbertina</vt:lpstr>
      <vt:lpstr>Helvetica</vt:lpstr>
      <vt:lpstr>Times New Roman</vt:lpstr>
      <vt:lpstr>Motyw pakietu Office</vt:lpstr>
      <vt:lpstr>Spotkanie informacyjne dot. planowanego konkursu  „Aktywność lokalnej młodzieży – projekty zaspakajające potrzeby dzieci i młodzieży”  ze środków EFRR (RPOWK-P 2014-2020)  w ramach   Lokalnej Strategii Rozwoju  „Dekel Do Borowiackiej Grapy” Partnerstwa  „Lokalna Grupa Działania Bory Tucholskie”</vt:lpstr>
      <vt:lpstr>Prezentacja programu PowerPoint</vt:lpstr>
      <vt:lpstr>  </vt:lpstr>
      <vt:lpstr>  Zakres projektów    (zgodnie z SzOOP RPO WK-P)</vt:lpstr>
      <vt:lpstr>  Zakres projektów    (zgodnie z LSR „Dekel do borowiackiej grapy”,     przedsięwzięcie 1.2.1 Feste odnówka, czyli rewitalizacja)</vt:lpstr>
      <vt:lpstr>  Zakres projektów - ograniczenia   </vt:lpstr>
      <vt:lpstr>  Limit środków w konkursie, wskaźniki   </vt:lpstr>
      <vt:lpstr>  Kto może składać wnioski?     (planowane warunki)   </vt:lpstr>
      <vt:lpstr>  Lokalne kryteria wyboru     </vt:lpstr>
      <vt:lpstr>  Lokalne kryteria wyboru   </vt:lpstr>
      <vt:lpstr>Prezentacja programu PowerPoint</vt:lpstr>
      <vt:lpstr>Prezentacja programu PowerPoint</vt:lpstr>
      <vt:lpstr>Prezentacja programu PowerPoint</vt:lpstr>
      <vt:lpstr>  Warunki udzielenia wsparcia (wybrane)     </vt:lpstr>
      <vt:lpstr>  Wniosek o dofinansowanie     </vt:lpstr>
      <vt:lpstr>Przedsięwzięcie infrastrukturalne należy rozumieć jako przedsięwzięcie wymagające uzyskania zezwolenia na inwestycję np. pozwolenia na budowę/decyzji o zezwoleniu na realizację inwestycji drogowej lub dokonania zgłoszenia robót budowlanych/zgłoszenia zmiany sposobu użytkowania obiektu budowlanego lub jego części lub takie przedsięwzięcie, które nie wymaga wydania zezwolenia na inwestycję, ale wiąże się z wykonaniem prac remontowych/ budowlanych/ konserwacyjnych (np. termomodernizacja, remont obiektu, bieżąca konserwacja obiektu).  Przedsięwzięciem infrastrukturalnym będzie zatem zamierzenie budowlane lub inna ingerencja w środowisko polegającą na przekształceniu lub zmianie sposobu wykorzystania terenu. Zgodnie z art. 1.2 dyrektywy OOŚ przez pojęcie przedsięwzięcia rozumie się: -wykonanie prac budowlanych lub innych instalacji lub systemów, -inne interwencje w otoczeniu naturalnym i krajobrazie, włącznie z wydobywaniem zasobów mineralnych.   Projekt o charakterze nieinfrastrukturalnym należy rozumieć jako projekt zakupowy, szkoleniowy, edukacyjny, reklamowy, badawczy, który nie powoduje ingerencji w środowisku lub nie polega na przekształceniu terenu lub zmianie jego wykorzystywania i nie wiąże się z jakimikolwiek pracami remontowymi/ budowlanymi/ konserwacyjnymi.   Na podstawie „Instrukcji wypełniania załączników wraz z załącznikami” – zał. nr 8 do ogłoszenia konkursowego</vt:lpstr>
      <vt:lpstr>Prezentacja programu PowerPoint</vt:lpstr>
      <vt:lpstr>  Załączniki do wniosku o dofinansowanie          </vt:lpstr>
      <vt:lpstr>  Załączniki do wniosku o dofinansowanie           </vt:lpstr>
      <vt:lpstr>  Załączniki do wniosku o dofinansowanie           </vt:lpstr>
      <vt:lpstr>  Załączniki do wniosku o dofinansowanie           </vt:lpstr>
      <vt:lpstr>  Załączniki do wniosku o dofinansowanie           </vt:lpstr>
      <vt:lpstr>  Załączniki do wniosku o dofinansowanie           </vt:lpstr>
      <vt:lpstr>Prezentacja programu PowerPoint</vt:lpstr>
      <vt:lpstr>  Załączniki do wniosku o dofinansowanie           </vt:lpstr>
      <vt:lpstr>  Załączniki do wniosku o dofinansowanie           </vt:lpstr>
      <vt:lpstr>  Załączniki do wniosku o dofinansowanie           </vt:lpstr>
      <vt:lpstr>  Załączniki do wniosku o dofinansowanie           </vt:lpstr>
      <vt:lpstr>  Załączniki do wniosku o dofinansowanie            14. Inne niezbędne dokumenty wymagane prawem lub kategorią projektu, w szczególności:     </vt:lpstr>
      <vt:lpstr>  Załączniki do wniosku o dofinansowanie            14. Inne niezbędne dokumenty wymagane prawem lub kategorią projektu, w szczególności:     </vt:lpstr>
      <vt:lpstr>  Załączniki do wniosku o dofinansowanie            14. Inne niezbędne dokumenty wymagane prawem lub kategorią projektu, w szczególności:     </vt:lpstr>
      <vt:lpstr>  Wniosek o dofinansowanie     </vt:lpstr>
      <vt:lpstr>  Wniosek o dofinansowanie     </vt:lpstr>
      <vt:lpstr>Procedura oceny i wyboru operacji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informacyjne dot. planowanego konkursu  „Aktywność lokalnej młodzieży – projekty zaspakajające potrzeby dzieci i młodzieży”  ze środków EFRR (RPOWK-P 2014-2020  w ramach   Lokalnej Strategii Rozwoju  „Dekel Do Borowiackiej Grapy” Partnerstwa  „Lokalna Grupa Działania Bory Tucholskie”</dc:title>
  <dc:creator>Magdalena Kurpinowicz</dc:creator>
  <cp:lastModifiedBy>Magdalena Kurpinowicz</cp:lastModifiedBy>
  <cp:revision>79</cp:revision>
  <dcterms:created xsi:type="dcterms:W3CDTF">2022-04-11T11:18:50Z</dcterms:created>
  <dcterms:modified xsi:type="dcterms:W3CDTF">2022-05-24T07:59:58Z</dcterms:modified>
</cp:coreProperties>
</file>